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4"/>
  </p:notesMasterIdLst>
  <p:sldIdLst>
    <p:sldId id="286" r:id="rId7"/>
    <p:sldId id="258" r:id="rId8"/>
    <p:sldId id="260" r:id="rId9"/>
    <p:sldId id="261" r:id="rId10"/>
    <p:sldId id="262" r:id="rId11"/>
    <p:sldId id="263" r:id="rId12"/>
    <p:sldId id="264" r:id="rId13"/>
    <p:sldId id="265" r:id="rId14"/>
    <p:sldId id="266" r:id="rId15"/>
    <p:sldId id="267" r:id="rId16"/>
    <p:sldId id="268" r:id="rId17"/>
    <p:sldId id="269" r:id="rId18"/>
    <p:sldId id="287"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C92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52" autoAdjust="0"/>
    <p:restoredTop sz="91209" autoAdjust="0"/>
  </p:normalViewPr>
  <p:slideViewPr>
    <p:cSldViewPr snapToGrid="0" showGuides="1">
      <p:cViewPr>
        <p:scale>
          <a:sx n="70" d="100"/>
          <a:sy n="70" d="100"/>
        </p:scale>
        <p:origin x="-492" y="-60"/>
      </p:cViewPr>
      <p:guideLst>
        <p:guide orient="horz" pos="2183"/>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22/12/2014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A3908BA6-322A-46FC-92D9-A06193CD54AC}" type="slidenum">
              <a:rPr lang="en-US" sz="1200"/>
              <a:pPr algn="r"/>
              <a:t>12</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z="1200" dirty="0" smtClean="0"/>
              <a:t>FSC: http://info.fsc.org/ </a:t>
            </a:r>
          </a:p>
        </p:txBody>
      </p:sp>
    </p:spTree>
    <p:extLst>
      <p:ext uri="{BB962C8B-B14F-4D97-AF65-F5344CB8AC3E}">
        <p14:creationId xmlns:p14="http://schemas.microsoft.com/office/powerpoint/2010/main" val="131938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A3908BA6-322A-46FC-92D9-A06193CD54AC}" type="slidenum">
              <a:rPr lang="en-US" sz="1200"/>
              <a:pPr algn="r"/>
              <a:t>13</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GB" i="0" dirty="0" smtClean="0"/>
              <a:t>PEFC:</a:t>
            </a:r>
            <a:r>
              <a:rPr lang="en-GB" i="0" baseline="0" dirty="0" smtClean="0"/>
              <a:t> http://www.pefcregs.info/search1.asp</a:t>
            </a:r>
            <a:endParaRPr lang="en-GB" i="1" dirty="0" smtClean="0"/>
          </a:p>
        </p:txBody>
      </p:sp>
    </p:spTree>
    <p:extLst>
      <p:ext uri="{BB962C8B-B14F-4D97-AF65-F5344CB8AC3E}">
        <p14:creationId xmlns:p14="http://schemas.microsoft.com/office/powerpoint/2010/main" val="131938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dirty="0" smtClean="0"/>
              <a:t>	</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15</a:t>
            </a:fld>
            <a:endParaRPr lang="en-GB"/>
          </a:p>
        </p:txBody>
      </p:sp>
    </p:spTree>
    <p:extLst>
      <p:ext uri="{BB962C8B-B14F-4D97-AF65-F5344CB8AC3E}">
        <p14:creationId xmlns:p14="http://schemas.microsoft.com/office/powerpoint/2010/main" val="1370003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BF29A496-9BFD-4D73-9376-13649DA0314E}" type="slidenum">
              <a:rPr lang="en-US"/>
              <a:pPr/>
              <a:t>16</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1150046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A0E5000-D4AF-498A-9949-419D84656DE0}" type="slidenum">
              <a:rPr lang="en-US"/>
              <a:pPr/>
              <a:t>17</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GB" i="1" dirty="0" smtClean="0"/>
          </a:p>
        </p:txBody>
      </p:sp>
    </p:spTree>
    <p:extLst>
      <p:ext uri="{BB962C8B-B14F-4D97-AF65-F5344CB8AC3E}">
        <p14:creationId xmlns:p14="http://schemas.microsoft.com/office/powerpoint/2010/main" val="1221632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F9C9CF47-3472-47DF-87C4-FD842AAFB401}" type="slidenum">
              <a:rPr lang="en-US"/>
              <a:pPr/>
              <a:t>18</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299146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Before judging</a:t>
            </a:r>
            <a:r>
              <a:rPr lang="en-GB" baseline="0" dirty="0" smtClean="0"/>
              <a:t> whether certain evidence is acceptable, y</a:t>
            </a:r>
            <a:r>
              <a:rPr lang="en-GB" dirty="0" smtClean="0"/>
              <a:t>ou will need to</a:t>
            </a:r>
            <a:r>
              <a:rPr lang="en-GB" baseline="0" dirty="0" smtClean="0"/>
              <a:t> </a:t>
            </a:r>
            <a:r>
              <a:rPr lang="en-GB" dirty="0" smtClean="0"/>
              <a:t>define legality and sustainability</a:t>
            </a:r>
            <a:r>
              <a:rPr lang="en-GB" baseline="0" dirty="0" smtClean="0"/>
              <a:t>. An example of definition of legality is the definition of applicable legislation under the EU Timber Regulation. An example of sustainability definition is the Category B framework of UK Government in assessing certification schemes. Another way of accepting other type of evidence is to provide guidance on what evidence is acceptable. This can include providing example of certain schemes or initiatives that are consider acceptable.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19</a:t>
            </a:fld>
            <a:endParaRPr lang="en-GB"/>
          </a:p>
        </p:txBody>
      </p:sp>
    </p:spTree>
    <p:extLst>
      <p:ext uri="{BB962C8B-B14F-4D97-AF65-F5344CB8AC3E}">
        <p14:creationId xmlns:p14="http://schemas.microsoft.com/office/powerpoint/2010/main" val="666701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20</a:t>
            </a:fld>
            <a:endParaRPr lang="en-GB"/>
          </a:p>
        </p:txBody>
      </p:sp>
    </p:spTree>
    <p:extLst>
      <p:ext uri="{BB962C8B-B14F-4D97-AF65-F5344CB8AC3E}">
        <p14:creationId xmlns:p14="http://schemas.microsoft.com/office/powerpoint/2010/main" val="3541796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There are a number of questions you need to ask for </a:t>
            </a:r>
            <a:r>
              <a:rPr lang="de-DE" i="0" baseline="0" dirty="0" smtClean="0"/>
              <a:t>evidence of sustainability:</a:t>
            </a:r>
          </a:p>
          <a:p>
            <a:r>
              <a:rPr lang="de-DE" i="0" baseline="0" dirty="0" smtClean="0"/>
              <a:t>How is sustainability defined? </a:t>
            </a:r>
            <a:r>
              <a:rPr lang="de-DE" i="0" dirty="0" smtClean="0"/>
              <a:t>Is the</a:t>
            </a:r>
            <a:r>
              <a:rPr lang="de-DE" i="0" baseline="0" dirty="0" smtClean="0"/>
              <a:t> sustainability standard defined by multi-stakeholders process? Or is it defined by government?</a:t>
            </a:r>
          </a:p>
          <a:p>
            <a:r>
              <a:rPr lang="de-DE" i="0" baseline="0" dirty="0" smtClean="0"/>
              <a:t>Is the forest management meeting the definition? Is the forest that the timber comes from meet the definition of sustainable sources? </a:t>
            </a:r>
          </a:p>
          <a:p>
            <a:r>
              <a:rPr lang="de-DE" i="0" baseline="0" dirty="0" smtClean="0"/>
              <a:t>How is it documented and verified? What are the proof? An auditor report? Or self-declaration?</a:t>
            </a:r>
          </a:p>
        </p:txBody>
      </p:sp>
      <p:sp>
        <p:nvSpPr>
          <p:cNvPr id="4" name="Foliennummernplatzhalt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2107273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25</a:t>
            </a:fld>
            <a:endParaRPr lang="en-GB"/>
          </a:p>
        </p:txBody>
      </p:sp>
    </p:spTree>
    <p:extLst>
      <p:ext uri="{BB962C8B-B14F-4D97-AF65-F5344CB8AC3E}">
        <p14:creationId xmlns:p14="http://schemas.microsoft.com/office/powerpoint/2010/main" val="2548868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715A6BB-234C-46EC-8DAC-2EEDB13800B4}" type="slidenum">
              <a:rPr lang="en-US"/>
              <a:pPr/>
              <a:t>26</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06357" y="4690269"/>
            <a:ext cx="4984962" cy="4443413"/>
          </a:xfrm>
          <a:noFill/>
          <a:ln/>
        </p:spPr>
        <p:txBody>
          <a:bodyPr/>
          <a:lstStyle/>
          <a:p>
            <a:pPr eaLnBrk="1" hangingPunct="1"/>
            <a:endParaRPr lang="en-US" i="1" dirty="0" smtClean="0"/>
          </a:p>
        </p:txBody>
      </p:sp>
    </p:spTree>
    <p:extLst>
      <p:ext uri="{BB962C8B-B14F-4D97-AF65-F5344CB8AC3E}">
        <p14:creationId xmlns:p14="http://schemas.microsoft.com/office/powerpoint/2010/main" val="2676772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3847296" y="9380538"/>
            <a:ext cx="2948806" cy="491999"/>
          </a:xfrm>
          <a:prstGeom prst="rect">
            <a:avLst/>
          </a:prstGeom>
          <a:noFill/>
          <a:ln w="9525">
            <a:noFill/>
            <a:round/>
            <a:headEnd/>
            <a:tailEnd/>
          </a:ln>
        </p:spPr>
        <p:txBody>
          <a:bodyPr lIns="0" tIns="0" rIns="0" bIns="0" anchor="b"/>
          <a:lstStyle/>
          <a:p>
            <a:pPr algn="r" defTabSz="407988" hangingPunct="0">
              <a:lnSpc>
                <a:spcPct val="93000"/>
              </a:lnSpc>
              <a:buClr>
                <a:srgbClr val="000000"/>
              </a:buClr>
              <a:buSzPct val="100000"/>
              <a:buFont typeface="Times New Roman" pitchFamily="18" charset="0"/>
              <a:buNone/>
              <a:tabLst>
                <a:tab pos="658813" algn="l"/>
                <a:tab pos="1316038" algn="l"/>
                <a:tab pos="1974850" algn="l"/>
                <a:tab pos="2633663" algn="l"/>
              </a:tabLst>
            </a:pPr>
            <a:fld id="{FCFB6648-BF26-4EAF-9BC8-98958BAC4865}" type="slidenum">
              <a:rPr lang="en-GB" sz="1300">
                <a:solidFill>
                  <a:srgbClr val="000000"/>
                </a:solidFill>
                <a:latin typeface="Times New Roman" pitchFamily="18" charset="0"/>
                <a:ea typeface="Arial Unicode MS" pitchFamily="34" charset="-128"/>
                <a:cs typeface="Arial Unicode MS" pitchFamily="34" charset="-128"/>
              </a:rPr>
              <a:pPr algn="r" defTabSz="407988" hangingPunct="0">
                <a:lnSpc>
                  <a:spcPct val="93000"/>
                </a:lnSpc>
                <a:buClr>
                  <a:srgbClr val="000000"/>
                </a:buClr>
                <a:buSzPct val="100000"/>
                <a:buFont typeface="Times New Roman" pitchFamily="18" charset="0"/>
                <a:buNone/>
                <a:tabLst>
                  <a:tab pos="658813" algn="l"/>
                  <a:tab pos="1316038" algn="l"/>
                  <a:tab pos="1974850" algn="l"/>
                  <a:tab pos="2633663" algn="l"/>
                </a:tabLst>
              </a:pPr>
              <a:t>3</a:t>
            </a:fld>
            <a:endParaRPr lang="en-GB" sz="1300">
              <a:solidFill>
                <a:srgbClr val="000000"/>
              </a:solidFill>
              <a:latin typeface="Times New Roman" pitchFamily="18" charset="0"/>
              <a:ea typeface="Arial Unicode MS" pitchFamily="34" charset="-128"/>
              <a:cs typeface="Arial Unicode MS" pitchFamily="34" charset="-128"/>
            </a:endParaRPr>
          </a:p>
        </p:txBody>
      </p:sp>
      <p:sp>
        <p:nvSpPr>
          <p:cNvPr id="30723" name="Text Box 1"/>
          <p:cNvSpPr txBox="1">
            <a:spLocks noChangeArrowheads="1"/>
          </p:cNvSpPr>
          <p:nvPr/>
        </p:nvSpPr>
        <p:spPr bwMode="auto">
          <a:xfrm>
            <a:off x="917372" y="740569"/>
            <a:ext cx="4964505" cy="3702844"/>
          </a:xfrm>
          <a:prstGeom prst="rect">
            <a:avLst/>
          </a:prstGeom>
          <a:solidFill>
            <a:srgbClr val="FFFFFF"/>
          </a:solidFill>
          <a:ln w="9525">
            <a:solidFill>
              <a:srgbClr val="000000"/>
            </a:solidFill>
            <a:miter lim="800000"/>
            <a:headEnd/>
            <a:tailEnd/>
          </a:ln>
        </p:spPr>
        <p:txBody>
          <a:bodyPr wrap="none" lIns="83146" tIns="41573" rIns="83146" bIns="41573" anchor="ctr"/>
          <a:lstStyle/>
          <a:p>
            <a:pPr defTabSz="831850" hangingPunct="0">
              <a:lnSpc>
                <a:spcPct val="93000"/>
              </a:lnSpc>
              <a:buClr>
                <a:srgbClr val="000000"/>
              </a:buClr>
              <a:buSzPct val="100000"/>
              <a:buFont typeface="Times New Roman" pitchFamily="18" charset="0"/>
              <a:buNone/>
            </a:pPr>
            <a:endParaRPr lang="en-GB" sz="1600">
              <a:ea typeface="MS Gothic" pitchFamily="49" charset="-128"/>
            </a:endParaRPr>
          </a:p>
        </p:txBody>
      </p:sp>
      <p:sp>
        <p:nvSpPr>
          <p:cNvPr id="30724" name="Text Box 2"/>
          <p:cNvSpPr>
            <a:spLocks noGrp="1" noChangeArrowheads="1"/>
          </p:cNvSpPr>
          <p:nvPr>
            <p:ph type="body"/>
          </p:nvPr>
        </p:nvSpPr>
        <p:spPr>
          <a:xfrm>
            <a:off x="679768" y="4690269"/>
            <a:ext cx="5439714" cy="4443413"/>
          </a:xfrm>
          <a:noFill/>
          <a:ln/>
        </p:spPr>
        <p:txBody>
          <a:bodyPr lIns="81837" tIns="42555" rIns="81837" bIns="42555"/>
          <a:lstStyle/>
          <a:p>
            <a:pPr defTabSz="449263" eaLnBrk="1">
              <a:spcBef>
                <a:spcPts val="450"/>
              </a:spcBef>
              <a:tabLst>
                <a:tab pos="723900" algn="l"/>
                <a:tab pos="1447800" algn="l"/>
                <a:tab pos="2171700" algn="l"/>
                <a:tab pos="2895600" algn="l"/>
                <a:tab pos="3619500" algn="l"/>
                <a:tab pos="4343400" algn="l"/>
                <a:tab pos="5067300" algn="l"/>
                <a:tab pos="5791200" algn="l"/>
              </a:tabLst>
            </a:pPr>
            <a:r>
              <a:rPr lang="en-GB" sz="2200" dirty="0" smtClean="0">
                <a:ea typeface="MS Gothic" pitchFamily="49" charset="-128"/>
              </a:rPr>
              <a:t>This is an example of evidence that you</a:t>
            </a:r>
            <a:r>
              <a:rPr lang="en-GB" sz="2200" baseline="0" dirty="0" smtClean="0">
                <a:ea typeface="MS Gothic" pitchFamily="49" charset="-128"/>
              </a:rPr>
              <a:t> should not accept to demonstrate legality/sustainability. </a:t>
            </a:r>
            <a:endParaRPr lang="en-GB" sz="2200" dirty="0" smtClean="0">
              <a:ea typeface="MS Gothic" pitchFamily="49" charset="-128"/>
            </a:endParaRPr>
          </a:p>
        </p:txBody>
      </p:sp>
    </p:spTree>
    <p:extLst>
      <p:ext uri="{BB962C8B-B14F-4D97-AF65-F5344CB8AC3E}">
        <p14:creationId xmlns:p14="http://schemas.microsoft.com/office/powerpoint/2010/main" val="2965694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135B40-8AA7-4216-B028-6814FB272DF9}" type="slidenum">
              <a:rPr lang="en-US"/>
              <a:pPr/>
              <a:t>5</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1173569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E4A7CCC9-9293-4283-A920-470B0486AC1A}" type="slidenum">
              <a:rPr lang="en-US" sz="1200"/>
              <a:pPr algn="r"/>
              <a:t>6</a:t>
            </a:fld>
            <a:endParaRPr 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680501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2135181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520807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9</a:t>
            </a:fld>
            <a:endParaRPr lang="en-GB"/>
          </a:p>
        </p:txBody>
      </p:sp>
    </p:spTree>
    <p:extLst>
      <p:ext uri="{BB962C8B-B14F-4D97-AF65-F5344CB8AC3E}">
        <p14:creationId xmlns:p14="http://schemas.microsoft.com/office/powerpoint/2010/main" val="981067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6F44E725-71F0-4308-8A15-64F48695D88E}" type="slidenum">
              <a:rPr lang="en-US" sz="1200"/>
              <a:pPr algn="r"/>
              <a:t>10</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55742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44975771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8277634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79324149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6000561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76324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3081963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5557526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0860693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162834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203576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2836876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7392090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9809737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4262800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15439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22/12/2014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22/12/2014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22/12/2014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22/12/2014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22/12/2014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5747975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22/12/2014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22/12/2014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23159724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22/12/2014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51444611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8.gif"/></Relationships>
</file>

<file path=ppt/slides/_rels/slide1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10.jpeg"/><Relationship Id="rId7"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40.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pn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hyperlink" Target="http://images.google.co.uk/imgres?imgurl=http://www.woodwardsace.com/tempimages/invoice2.jpg&amp;imgrefurl=http://forum.wordreference.com/showthread.php?t=485&amp;usg=__RIsLu_q6zaP7WMPAXtIvZWrvrPg=&amp;h=621&amp;w=452&amp;sz=35&amp;hl=en&amp;start=5&amp;um=1&amp;tbnid=_Xl_E02rVEKagM:&amp;tbnh=136&amp;tbnw=99&amp;prev=/images?q=invoice&amp;um=1&amp;hl=en" TargetMode="External"/><Relationship Id="rId9" Type="http://schemas.openxmlformats.org/officeDocument/2006/relationships/image" Target="../media/image13.jpe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notesSlide" Target="../notesSlides/notesSlide5.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oleObject" Target="../embeddings/oleObject1.bin"/><Relationship Id="rId9"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4248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dirty="0" smtClean="0">
                <a:solidFill>
                  <a:srgbClr val="006600"/>
                </a:solidFill>
              </a:rPr>
              <a:t>Checking a certificate</a:t>
            </a:r>
            <a:endParaRPr lang="en-US" dirty="0" smtClean="0">
              <a:solidFill>
                <a:srgbClr val="006600"/>
              </a:solidFill>
            </a:endParaRPr>
          </a:p>
        </p:txBody>
      </p:sp>
      <p:sp>
        <p:nvSpPr>
          <p:cNvPr id="10243" name="Rectangle 3"/>
          <p:cNvSpPr>
            <a:spLocks noGrp="1" noChangeArrowheads="1"/>
          </p:cNvSpPr>
          <p:nvPr>
            <p:ph idx="1"/>
          </p:nvPr>
        </p:nvSpPr>
        <p:spPr>
          <a:xfrm>
            <a:off x="343348" y="2206625"/>
            <a:ext cx="8229600" cy="4525963"/>
          </a:xfrm>
        </p:spPr>
        <p:txBody>
          <a:bodyPr/>
          <a:lstStyle/>
          <a:p>
            <a:pPr marL="609600" indent="-609600">
              <a:buNone/>
            </a:pPr>
            <a:r>
              <a:rPr lang="en-GB" dirty="0"/>
              <a:t>Is the certificate authentic? </a:t>
            </a:r>
          </a:p>
          <a:p>
            <a:pPr marL="609600" indent="-609600">
              <a:buNone/>
            </a:pPr>
            <a:r>
              <a:rPr lang="en-GB" dirty="0"/>
              <a:t>How do we know it has not been changed?</a:t>
            </a:r>
          </a:p>
          <a:p>
            <a:pPr marL="609600" indent="-609600">
              <a:buNone/>
            </a:pPr>
            <a:endParaRPr lang="en-GB" sz="2400" dirty="0"/>
          </a:p>
          <a:p>
            <a:pPr marL="609600" indent="-609600">
              <a:buNone/>
            </a:pPr>
            <a:endParaRPr lang="en-GB" sz="2400" dirty="0"/>
          </a:p>
          <a:p>
            <a:pPr marL="609600" indent="-609600">
              <a:buNone/>
            </a:pPr>
            <a:endParaRPr lang="en-US" sz="2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10</a:t>
            </a:fld>
            <a:endParaRPr lang="zh-TW" altLang="en-US"/>
          </a:p>
        </p:txBody>
      </p:sp>
    </p:spTree>
    <p:extLst>
      <p:ext uri="{BB962C8B-B14F-4D97-AF65-F5344CB8AC3E}">
        <p14:creationId xmlns:p14="http://schemas.microsoft.com/office/powerpoint/2010/main" val="22588281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1149" y="1763486"/>
            <a:ext cx="11920851" cy="544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266" name="Picture 16"/>
          <p:cNvPicPr>
            <a:picLocks noChangeAspect="1" noChangeArrowheads="1"/>
          </p:cNvPicPr>
          <p:nvPr/>
        </p:nvPicPr>
        <p:blipFill>
          <a:blip r:embed="rId2" cstate="print"/>
          <a:srcRect t="-4153" b="53986"/>
          <a:stretch>
            <a:fillRect/>
          </a:stretch>
        </p:blipFill>
        <p:spPr bwMode="auto">
          <a:xfrm>
            <a:off x="595067" y="1668346"/>
            <a:ext cx="7187415" cy="582613"/>
          </a:xfrm>
          <a:prstGeom prst="rect">
            <a:avLst/>
          </a:prstGeom>
          <a:noFill/>
          <a:ln w="76200" cmpd="sng">
            <a:solidFill>
              <a:srgbClr val="FF0000"/>
            </a:solidFill>
            <a:miter lim="800000"/>
            <a:headEnd/>
            <a:tailEnd/>
          </a:ln>
        </p:spPr>
      </p:pic>
      <p:pic>
        <p:nvPicPr>
          <p:cNvPr id="11268" name="Picture 14" descr="PEFC_cert_page_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5067" y="2687637"/>
            <a:ext cx="2663825" cy="3987800"/>
          </a:xfrm>
          <a:prstGeom prst="rect">
            <a:avLst/>
          </a:prstGeom>
          <a:noFill/>
          <a:ln w="9525">
            <a:solidFill>
              <a:schemeClr val="tx1"/>
            </a:solidFill>
            <a:miter lim="800000"/>
            <a:headEnd/>
            <a:tailEnd/>
          </a:ln>
        </p:spPr>
      </p:pic>
      <p:sp>
        <p:nvSpPr>
          <p:cNvPr id="11269" name="Line 5"/>
          <p:cNvSpPr>
            <a:spLocks noChangeShapeType="1"/>
          </p:cNvSpPr>
          <p:nvPr/>
        </p:nvSpPr>
        <p:spPr bwMode="auto">
          <a:xfrm flipH="1" flipV="1">
            <a:off x="2427513" y="2307770"/>
            <a:ext cx="1" cy="1360941"/>
          </a:xfrm>
          <a:prstGeom prst="line">
            <a:avLst/>
          </a:prstGeom>
          <a:noFill/>
          <a:ln w="76200" cmpd="sng">
            <a:solidFill>
              <a:srgbClr val="FF0000"/>
            </a:solidFill>
            <a:round/>
            <a:headEnd/>
            <a:tailEnd type="triangle" w="med" len="med"/>
          </a:ln>
        </p:spPr>
        <p:txBody>
          <a:bodyPr/>
          <a:lstStyle/>
          <a:p>
            <a:endParaRPr lang="en-GB"/>
          </a:p>
        </p:txBody>
      </p:sp>
      <p:sp>
        <p:nvSpPr>
          <p:cNvPr id="11270" name="Oval 8"/>
          <p:cNvSpPr>
            <a:spLocks noChangeArrowheads="1"/>
          </p:cNvSpPr>
          <p:nvPr/>
        </p:nvSpPr>
        <p:spPr bwMode="auto">
          <a:xfrm>
            <a:off x="1242903" y="3573016"/>
            <a:ext cx="1368152" cy="576064"/>
          </a:xfrm>
          <a:prstGeom prst="ellipse">
            <a:avLst/>
          </a:prstGeom>
          <a:solidFill>
            <a:schemeClr val="accent1">
              <a:alpha val="0"/>
            </a:schemeClr>
          </a:solidFill>
          <a:ln w="76200" cmpd="sng">
            <a:solidFill>
              <a:srgbClr val="FF0000"/>
            </a:solidFill>
            <a:round/>
            <a:headEnd/>
            <a:tailEnd/>
          </a:ln>
        </p:spPr>
        <p:txBody>
          <a:bodyPr wrap="none" anchor="ctr"/>
          <a:lstStyle/>
          <a:p>
            <a:endParaRPr lang="en-GB"/>
          </a:p>
        </p:txBody>
      </p:sp>
      <p:sp>
        <p:nvSpPr>
          <p:cNvPr id="8" name="TextBox 7"/>
          <p:cNvSpPr txBox="1"/>
          <p:nvPr/>
        </p:nvSpPr>
        <p:spPr>
          <a:xfrm>
            <a:off x="6585171" y="2678112"/>
            <a:ext cx="5115761" cy="1384995"/>
          </a:xfrm>
          <a:prstGeom prst="rect">
            <a:avLst/>
          </a:prstGeom>
          <a:noFill/>
        </p:spPr>
        <p:txBody>
          <a:bodyPr wrap="square" rtlCol="0">
            <a:spAutoFit/>
          </a:bodyPr>
          <a:lstStyle/>
          <a:p>
            <a:r>
              <a:rPr lang="en-GB" sz="2800" dirty="0">
                <a:solidFill>
                  <a:srgbClr val="006600"/>
                </a:solidFill>
              </a:rPr>
              <a:t>All certificates have a </a:t>
            </a:r>
            <a:r>
              <a:rPr lang="en-GB" sz="2800" b="1" dirty="0">
                <a:solidFill>
                  <a:srgbClr val="006600"/>
                </a:solidFill>
              </a:rPr>
              <a:t>unique certification number </a:t>
            </a:r>
            <a:r>
              <a:rPr lang="en-GB" sz="2800" dirty="0">
                <a:solidFill>
                  <a:srgbClr val="006600"/>
                </a:solidFill>
              </a:rPr>
              <a:t>which can confirm information</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11</a:t>
            </a:fld>
            <a:endParaRPr lang="zh-TW" altLang="en-US"/>
          </a:p>
        </p:txBody>
      </p:sp>
      <p:grpSp>
        <p:nvGrpSpPr>
          <p:cNvPr id="7" name="Gruppieren 6"/>
          <p:cNvGrpSpPr/>
          <p:nvPr/>
        </p:nvGrpSpPr>
        <p:grpSpPr>
          <a:xfrm>
            <a:off x="3411810" y="2601350"/>
            <a:ext cx="8014486" cy="4160373"/>
            <a:chOff x="3411810" y="2601350"/>
            <a:chExt cx="8014486" cy="4160373"/>
          </a:xfrm>
        </p:grpSpPr>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5171" y="5689599"/>
              <a:ext cx="4841125" cy="559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uppieren 5"/>
            <p:cNvGrpSpPr/>
            <p:nvPr/>
          </p:nvGrpSpPr>
          <p:grpSpPr>
            <a:xfrm>
              <a:off x="3411810" y="2601350"/>
              <a:ext cx="8014486" cy="4160373"/>
              <a:chOff x="3411810" y="2601350"/>
              <a:chExt cx="8014486" cy="4160373"/>
            </a:xfrm>
          </p:grpSpPr>
          <p:pic>
            <p:nvPicPr>
              <p:cNvPr id="10"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l="17506" t="14673" r="19182" b="21645"/>
              <a:stretch>
                <a:fillRect/>
              </a:stretch>
            </p:blipFill>
            <p:spPr bwMode="auto">
              <a:xfrm>
                <a:off x="3411810" y="2601350"/>
                <a:ext cx="2819764" cy="4160373"/>
              </a:xfrm>
              <a:prstGeom prst="rect">
                <a:avLst/>
              </a:prstGeom>
              <a:noFill/>
              <a:ln w="9525">
                <a:noFill/>
                <a:miter lim="800000"/>
                <a:headEnd/>
                <a:tailEnd/>
              </a:ln>
            </p:spPr>
          </p:pic>
          <p:sp>
            <p:nvSpPr>
              <p:cNvPr id="4" name="Rechteck 3"/>
              <p:cNvSpPr/>
              <p:nvPr/>
            </p:nvSpPr>
            <p:spPr>
              <a:xfrm>
                <a:off x="6585171" y="5689599"/>
                <a:ext cx="4841125" cy="55985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Ellipse 4"/>
              <p:cNvSpPr/>
              <p:nvPr/>
            </p:nvSpPr>
            <p:spPr>
              <a:xfrm>
                <a:off x="4188774" y="3787492"/>
                <a:ext cx="1280693" cy="48036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p:cNvCxnSpPr/>
              <p:nvPr/>
            </p:nvCxnSpPr>
            <p:spPr>
              <a:xfrm>
                <a:off x="5012267" y="4285455"/>
                <a:ext cx="1572904" cy="1404144"/>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965853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64273" y="1220802"/>
            <a:ext cx="8229600" cy="1143000"/>
          </a:xfrm>
        </p:spPr>
        <p:txBody>
          <a:bodyPr/>
          <a:lstStyle/>
          <a:p>
            <a:pPr eaLnBrk="1" hangingPunct="1"/>
            <a:r>
              <a:rPr lang="en-GB" dirty="0" smtClean="0">
                <a:solidFill>
                  <a:srgbClr val="006600"/>
                </a:solidFill>
              </a:rPr>
              <a:t>Confirm online (FSC®)</a:t>
            </a:r>
            <a:endParaRPr lang="en-US" dirty="0" smtClean="0">
              <a:solidFill>
                <a:srgbClr val="006600"/>
              </a:solidFill>
            </a:endParaRPr>
          </a:p>
        </p:txBody>
      </p:sp>
      <p:sp>
        <p:nvSpPr>
          <p:cNvPr id="12291" name="Rectangle 4"/>
          <p:cNvSpPr>
            <a:spLocks noGrp="1" noChangeArrowheads="1"/>
          </p:cNvSpPr>
          <p:nvPr>
            <p:ph idx="1"/>
          </p:nvPr>
        </p:nvSpPr>
        <p:spPr>
          <a:xfrm>
            <a:off x="364273" y="2167259"/>
            <a:ext cx="8467635" cy="893409"/>
          </a:xfrm>
        </p:spPr>
        <p:txBody>
          <a:bodyPr/>
          <a:lstStyle/>
          <a:p>
            <a:pPr marL="0" indent="0">
              <a:buNone/>
            </a:pPr>
            <a:r>
              <a:rPr lang="en-GB" sz="2400" dirty="0"/>
              <a:t>The certification number enables confirmation and online check via </a:t>
            </a:r>
            <a:r>
              <a:rPr lang="en-GB" sz="2400" dirty="0" smtClean="0"/>
              <a:t>FSC</a:t>
            </a:r>
            <a:r>
              <a:rPr lang="de-DE" sz="2400" dirty="0" smtClean="0"/>
              <a:t>®</a:t>
            </a:r>
            <a:r>
              <a:rPr lang="en-GB" sz="2400" dirty="0" smtClean="0"/>
              <a:t> search database:</a:t>
            </a:r>
            <a:endParaRPr lang="en-GB" sz="2400" dirty="0"/>
          </a:p>
          <a:p>
            <a:pPr eaLnBrk="1" hangingPunct="1">
              <a:lnSpc>
                <a:spcPct val="90000"/>
              </a:lnSpc>
              <a:buFontTx/>
              <a:buNone/>
            </a:pPr>
            <a:endParaRPr lang="en-US" dirty="0"/>
          </a:p>
        </p:txBody>
      </p:sp>
      <p:sp>
        <p:nvSpPr>
          <p:cNvPr id="2" name="TextBox 1"/>
          <p:cNvSpPr txBox="1"/>
          <p:nvPr/>
        </p:nvSpPr>
        <p:spPr>
          <a:xfrm>
            <a:off x="9990160" y="1566928"/>
            <a:ext cx="2201839" cy="369332"/>
          </a:xfrm>
          <a:prstGeom prst="rect">
            <a:avLst/>
          </a:prstGeom>
          <a:noFill/>
        </p:spPr>
        <p:txBody>
          <a:bodyPr wrap="square" rtlCol="0">
            <a:spAutoFit/>
          </a:bodyPr>
          <a:lstStyle/>
          <a:p>
            <a:pPr>
              <a:lnSpc>
                <a:spcPct val="90000"/>
              </a:lnSpc>
            </a:pPr>
            <a:r>
              <a:rPr lang="en-US" sz="2000" dirty="0">
                <a:solidFill>
                  <a:srgbClr val="006600"/>
                </a:solidFill>
              </a:rPr>
              <a:t>http://info.fsc.org</a:t>
            </a:r>
            <a:r>
              <a:rPr lang="en-US" sz="2000" dirty="0" smtClean="0">
                <a:solidFill>
                  <a:srgbClr val="006600"/>
                </a:solidFill>
              </a:rPr>
              <a:t>/</a:t>
            </a:r>
            <a:endParaRPr lang="en-US" dirty="0">
              <a:solidFill>
                <a:srgbClr val="006600"/>
              </a:solidFill>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12</a:t>
            </a:fld>
            <a:endParaRPr lang="zh-TW" altLang="en-US"/>
          </a:p>
        </p:txBody>
      </p:sp>
      <p:grpSp>
        <p:nvGrpSpPr>
          <p:cNvPr id="3" name="Gruppieren 2"/>
          <p:cNvGrpSpPr/>
          <p:nvPr/>
        </p:nvGrpSpPr>
        <p:grpSpPr>
          <a:xfrm>
            <a:off x="444513" y="2957640"/>
            <a:ext cx="11352126" cy="3535496"/>
            <a:chOff x="444513" y="2957640"/>
            <a:chExt cx="11352126" cy="3535496"/>
          </a:xfrm>
        </p:grpSpPr>
        <p:pic>
          <p:nvPicPr>
            <p:cNvPr id="20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730" y="3189086"/>
              <a:ext cx="3933909" cy="3072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13" y="2957640"/>
              <a:ext cx="6504503" cy="3535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Pfeil nach rechts 17"/>
            <p:cNvSpPr/>
            <p:nvPr/>
          </p:nvSpPr>
          <p:spPr>
            <a:xfrm>
              <a:off x="2674961" y="5469467"/>
              <a:ext cx="5052303" cy="385635"/>
            </a:xfrm>
            <a:prstGeom prst="rightArrow">
              <a:avLst/>
            </a:prstGeom>
            <a:solidFill>
              <a:srgbClr val="FC9204"/>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Ellipse 18"/>
            <p:cNvSpPr/>
            <p:nvPr/>
          </p:nvSpPr>
          <p:spPr>
            <a:xfrm>
              <a:off x="627797" y="5300136"/>
              <a:ext cx="1897039" cy="773118"/>
            </a:xfrm>
            <a:prstGeom prst="ellipse">
              <a:avLst/>
            </a:prstGeom>
            <a:noFill/>
            <a:ln w="38100">
              <a:solidFill>
                <a:srgbClr val="FC92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Ellipse 19"/>
            <p:cNvSpPr/>
            <p:nvPr/>
          </p:nvSpPr>
          <p:spPr>
            <a:xfrm>
              <a:off x="1066801" y="4612943"/>
              <a:ext cx="4064000" cy="3684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5041136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64273" y="1220802"/>
            <a:ext cx="8229600" cy="1143000"/>
          </a:xfrm>
        </p:spPr>
        <p:txBody>
          <a:bodyPr/>
          <a:lstStyle/>
          <a:p>
            <a:pPr eaLnBrk="1" hangingPunct="1"/>
            <a:r>
              <a:rPr lang="en-GB" dirty="0" smtClean="0">
                <a:solidFill>
                  <a:srgbClr val="006600"/>
                </a:solidFill>
              </a:rPr>
              <a:t>Confirm online (PEFC)</a:t>
            </a:r>
            <a:endParaRPr lang="en-US" dirty="0" smtClean="0">
              <a:solidFill>
                <a:srgbClr val="006600"/>
              </a:solidFill>
            </a:endParaRPr>
          </a:p>
        </p:txBody>
      </p:sp>
      <p:sp>
        <p:nvSpPr>
          <p:cNvPr id="12291" name="Rectangle 4"/>
          <p:cNvSpPr>
            <a:spLocks noGrp="1" noChangeArrowheads="1"/>
          </p:cNvSpPr>
          <p:nvPr>
            <p:ph idx="1"/>
          </p:nvPr>
        </p:nvSpPr>
        <p:spPr>
          <a:xfrm>
            <a:off x="364273" y="2167259"/>
            <a:ext cx="8615954" cy="893409"/>
          </a:xfrm>
        </p:spPr>
        <p:txBody>
          <a:bodyPr/>
          <a:lstStyle/>
          <a:p>
            <a:pPr marL="0" indent="0">
              <a:buNone/>
            </a:pPr>
            <a:r>
              <a:rPr lang="en-GB" sz="2400" dirty="0"/>
              <a:t>The certification number enables confirmation and online check via </a:t>
            </a:r>
            <a:r>
              <a:rPr lang="en-GB" sz="2400" dirty="0" smtClean="0"/>
              <a:t>PEFC </a:t>
            </a:r>
            <a:r>
              <a:rPr lang="en-GB" sz="2400" dirty="0"/>
              <a:t>search </a:t>
            </a:r>
            <a:r>
              <a:rPr lang="en-GB" sz="2400" dirty="0" smtClean="0"/>
              <a:t>database:</a:t>
            </a:r>
            <a:endParaRPr lang="en-GB" sz="2400" dirty="0"/>
          </a:p>
          <a:p>
            <a:pPr eaLnBrk="1" hangingPunct="1">
              <a:lnSpc>
                <a:spcPct val="90000"/>
              </a:lnSpc>
              <a:buFontTx/>
              <a:buNone/>
            </a:pPr>
            <a:endParaRPr lang="en-US" dirty="0"/>
          </a:p>
        </p:txBody>
      </p:sp>
      <p:sp>
        <p:nvSpPr>
          <p:cNvPr id="2" name="TextBox 1"/>
          <p:cNvSpPr txBox="1"/>
          <p:nvPr/>
        </p:nvSpPr>
        <p:spPr>
          <a:xfrm>
            <a:off x="6650866" y="1575417"/>
            <a:ext cx="5541134" cy="369332"/>
          </a:xfrm>
          <a:prstGeom prst="rect">
            <a:avLst/>
          </a:prstGeom>
          <a:noFill/>
        </p:spPr>
        <p:txBody>
          <a:bodyPr wrap="square" rtlCol="0">
            <a:spAutoFit/>
          </a:bodyPr>
          <a:lstStyle/>
          <a:p>
            <a:pPr>
              <a:lnSpc>
                <a:spcPct val="90000"/>
              </a:lnSpc>
            </a:pPr>
            <a:r>
              <a:rPr lang="en-US" sz="2000" dirty="0">
                <a:solidFill>
                  <a:srgbClr val="006600"/>
                </a:solidFill>
              </a:rPr>
              <a:t>http://pefc.org/find-certified/certified-certificates</a:t>
            </a:r>
            <a:endParaRPr lang="en-US" dirty="0">
              <a:solidFill>
                <a:srgbClr val="006600"/>
              </a:solidFill>
            </a:endParaRP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13</a:t>
            </a:fld>
            <a:endParaRPr lang="zh-TW" altLang="en-US"/>
          </a:p>
        </p:txBody>
      </p:sp>
      <p:grpSp>
        <p:nvGrpSpPr>
          <p:cNvPr id="3" name="Gruppieren 2"/>
          <p:cNvGrpSpPr/>
          <p:nvPr/>
        </p:nvGrpSpPr>
        <p:grpSpPr>
          <a:xfrm>
            <a:off x="251050" y="3179929"/>
            <a:ext cx="11464806" cy="3247314"/>
            <a:chOff x="251050" y="3179929"/>
            <a:chExt cx="11464806" cy="3247314"/>
          </a:xfrm>
        </p:grpSpPr>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050" y="3179929"/>
              <a:ext cx="6399816" cy="3247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Ellipse 12"/>
            <p:cNvSpPr/>
            <p:nvPr/>
          </p:nvSpPr>
          <p:spPr>
            <a:xfrm>
              <a:off x="1704044" y="5862642"/>
              <a:ext cx="1898965" cy="424945"/>
            </a:xfrm>
            <a:prstGeom prst="ellipse">
              <a:avLst/>
            </a:prstGeom>
            <a:noFill/>
            <a:ln w="38100">
              <a:solidFill>
                <a:srgbClr val="FC92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2959" y="3206798"/>
              <a:ext cx="4582897" cy="2900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Pfeil nach rechts 13"/>
            <p:cNvSpPr/>
            <p:nvPr/>
          </p:nvSpPr>
          <p:spPr>
            <a:xfrm>
              <a:off x="3739487" y="5914699"/>
              <a:ext cx="3739486" cy="385635"/>
            </a:xfrm>
            <a:prstGeom prst="rightArrow">
              <a:avLst/>
            </a:prstGeom>
            <a:solidFill>
              <a:srgbClr val="FC9204"/>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5"/>
            <p:cNvSpPr/>
            <p:nvPr/>
          </p:nvSpPr>
          <p:spPr>
            <a:xfrm>
              <a:off x="1854170" y="5501795"/>
              <a:ext cx="3193576" cy="36764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806124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descr="RETAIL.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22432" y="4993191"/>
            <a:ext cx="2011502" cy="1672722"/>
          </a:xfrm>
          <a:prstGeom prst="rect">
            <a:avLst/>
          </a:prstGeom>
        </p:spPr>
      </p:pic>
      <p:pic>
        <p:nvPicPr>
          <p:cNvPr id="4" name="Picture 3" descr="MEN AT DESK.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4032" y="5161936"/>
            <a:ext cx="1546412" cy="1696065"/>
          </a:xfrm>
          <a:prstGeom prst="rect">
            <a:avLst/>
          </a:prstGeom>
        </p:spPr>
      </p:pic>
      <p:sp>
        <p:nvSpPr>
          <p:cNvPr id="15362" name="Rectangle 2"/>
          <p:cNvSpPr>
            <a:spLocks noGrp="1" noChangeArrowheads="1"/>
          </p:cNvSpPr>
          <p:nvPr>
            <p:ph type="title"/>
          </p:nvPr>
        </p:nvSpPr>
        <p:spPr/>
        <p:txBody>
          <a:bodyPr/>
          <a:lstStyle/>
          <a:p>
            <a:pPr eaLnBrk="1" hangingPunct="1"/>
            <a:r>
              <a:rPr lang="en-GB" dirty="0" smtClean="0">
                <a:solidFill>
                  <a:srgbClr val="006600"/>
                </a:solidFill>
              </a:rPr>
              <a:t>All ok now?</a:t>
            </a:r>
          </a:p>
        </p:txBody>
      </p:sp>
      <p:sp>
        <p:nvSpPr>
          <p:cNvPr id="15363" name="Rectangle 4"/>
          <p:cNvSpPr>
            <a:spLocks noChangeArrowheads="1"/>
          </p:cNvSpPr>
          <p:nvPr/>
        </p:nvSpPr>
        <p:spPr bwMode="auto">
          <a:xfrm>
            <a:off x="1525588" y="2568575"/>
            <a:ext cx="9144000" cy="369332"/>
          </a:xfrm>
          <a:prstGeom prst="rect">
            <a:avLst/>
          </a:prstGeom>
          <a:noFill/>
          <a:ln w="9525">
            <a:noFill/>
            <a:miter lim="800000"/>
            <a:headEnd/>
            <a:tailEnd/>
          </a:ln>
        </p:spPr>
        <p:txBody>
          <a:bodyPr>
            <a:spAutoFit/>
          </a:bodyPr>
          <a:lstStyle/>
          <a:p>
            <a:endParaRPr lang="en-US"/>
          </a:p>
        </p:txBody>
      </p:sp>
      <p:sp>
        <p:nvSpPr>
          <p:cNvPr id="10249" name="AutoShape 9"/>
          <p:cNvSpPr>
            <a:spLocks noChangeArrowheads="1"/>
          </p:cNvSpPr>
          <p:nvPr/>
        </p:nvSpPr>
        <p:spPr bwMode="auto">
          <a:xfrm>
            <a:off x="2444007" y="3501008"/>
            <a:ext cx="1944911" cy="1080120"/>
          </a:xfrm>
          <a:prstGeom prst="wedgeRoundRectCallout">
            <a:avLst>
              <a:gd name="adj1" fmla="val -26384"/>
              <a:gd name="adj2" fmla="val 86977"/>
              <a:gd name="adj3" fmla="val 16667"/>
            </a:avLst>
          </a:prstGeom>
          <a:solidFill>
            <a:schemeClr val="accent5">
              <a:lumMod val="40000"/>
              <a:lumOff val="60000"/>
            </a:schemeClr>
          </a:solidFill>
          <a:ln w="9525">
            <a:noFill/>
            <a:miter lim="800000"/>
            <a:headEnd/>
            <a:tailEnd/>
          </a:ln>
        </p:spPr>
        <p:txBody>
          <a:bodyPr/>
          <a:lstStyle/>
          <a:p>
            <a:r>
              <a:rPr lang="en-GB" sz="2000" dirty="0"/>
              <a:t>I want to buy </a:t>
            </a:r>
            <a:r>
              <a:rPr lang="en-GB" sz="2000" dirty="0" smtClean="0"/>
              <a:t>FSC</a:t>
            </a:r>
            <a:r>
              <a:rPr lang="de-DE" sz="2000" dirty="0" smtClean="0"/>
              <a:t>®</a:t>
            </a:r>
            <a:r>
              <a:rPr lang="en-GB" sz="2000" dirty="0" smtClean="0"/>
              <a:t> </a:t>
            </a:r>
            <a:r>
              <a:rPr lang="en-GB" sz="2000" dirty="0"/>
              <a:t>certified plywood.</a:t>
            </a:r>
            <a:endParaRPr lang="en-US" sz="2000" dirty="0"/>
          </a:p>
        </p:txBody>
      </p:sp>
      <p:sp>
        <p:nvSpPr>
          <p:cNvPr id="10250" name="AutoShape 10"/>
          <p:cNvSpPr>
            <a:spLocks noChangeArrowheads="1"/>
          </p:cNvSpPr>
          <p:nvPr/>
        </p:nvSpPr>
        <p:spPr bwMode="auto">
          <a:xfrm>
            <a:off x="4727848" y="3501008"/>
            <a:ext cx="3178918" cy="1511300"/>
          </a:xfrm>
          <a:prstGeom prst="wedgeRoundRectCallout">
            <a:avLst>
              <a:gd name="adj1" fmla="val 26366"/>
              <a:gd name="adj2" fmla="val 74440"/>
              <a:gd name="adj3" fmla="val 16667"/>
            </a:avLst>
          </a:prstGeom>
          <a:solidFill>
            <a:schemeClr val="tx2">
              <a:lumMod val="20000"/>
              <a:lumOff val="80000"/>
            </a:schemeClr>
          </a:solidFill>
          <a:ln w="9525">
            <a:noFill/>
            <a:miter lim="800000"/>
            <a:headEnd/>
            <a:tailEnd/>
          </a:ln>
        </p:spPr>
        <p:txBody>
          <a:bodyPr/>
          <a:lstStyle/>
          <a:p>
            <a:pPr algn="ctr"/>
            <a:r>
              <a:rPr lang="en-GB" sz="2000" dirty="0"/>
              <a:t>No problem. We have a </a:t>
            </a:r>
            <a:r>
              <a:rPr lang="en-GB" sz="2000" dirty="0" smtClean="0"/>
              <a:t>FSC</a:t>
            </a:r>
            <a:r>
              <a:rPr lang="de-DE" sz="2000" dirty="0" smtClean="0"/>
              <a:t>®</a:t>
            </a:r>
            <a:r>
              <a:rPr lang="en-GB" sz="2000" dirty="0" smtClean="0"/>
              <a:t> </a:t>
            </a:r>
            <a:r>
              <a:rPr lang="en-GB" sz="2000" dirty="0" err="1"/>
              <a:t>CoC</a:t>
            </a:r>
            <a:r>
              <a:rPr lang="en-GB" sz="2000" dirty="0"/>
              <a:t> certificate. It proves that we CAN sell </a:t>
            </a:r>
            <a:r>
              <a:rPr lang="en-GB" sz="2000" dirty="0" smtClean="0"/>
              <a:t>FSC</a:t>
            </a:r>
            <a:r>
              <a:rPr lang="de-DE" sz="2000" dirty="0" smtClean="0"/>
              <a:t>®</a:t>
            </a:r>
            <a:r>
              <a:rPr lang="en-GB" sz="2000" dirty="0" smtClean="0"/>
              <a:t> </a:t>
            </a:r>
            <a:r>
              <a:rPr lang="en-GB" sz="2000" dirty="0"/>
              <a:t>certified plywood. </a:t>
            </a:r>
            <a:endParaRPr lang="en-US" sz="2000" dirty="0"/>
          </a:p>
        </p:txBody>
      </p:sp>
      <p:pic>
        <p:nvPicPr>
          <p:cNvPr id="1024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l="17506" t="14673" r="19182" b="21645"/>
          <a:stretch>
            <a:fillRect/>
          </a:stretch>
        </p:blipFill>
        <p:spPr bwMode="auto">
          <a:xfrm>
            <a:off x="8272463" y="3503614"/>
            <a:ext cx="2000250" cy="2949575"/>
          </a:xfrm>
          <a:prstGeom prst="rect">
            <a:avLst/>
          </a:prstGeom>
          <a:noFill/>
          <a:ln w="9525">
            <a:noFill/>
            <a:miter lim="800000"/>
            <a:headEnd/>
            <a:tailEnd/>
          </a:ln>
        </p:spPr>
      </p:pic>
      <p:sp>
        <p:nvSpPr>
          <p:cNvPr id="10252" name="Text Box 12"/>
          <p:cNvSpPr txBox="1">
            <a:spLocks noChangeArrowheads="1"/>
          </p:cNvSpPr>
          <p:nvPr/>
        </p:nvSpPr>
        <p:spPr bwMode="auto">
          <a:xfrm>
            <a:off x="2567608" y="2450571"/>
            <a:ext cx="7416824" cy="646331"/>
          </a:xfrm>
          <a:prstGeom prst="rect">
            <a:avLst/>
          </a:prstGeom>
          <a:solidFill>
            <a:schemeClr val="accent6">
              <a:lumMod val="40000"/>
              <a:lumOff val="60000"/>
            </a:schemeClr>
          </a:solidFill>
          <a:ln w="9525">
            <a:noFill/>
            <a:miter lim="800000"/>
            <a:headEnd/>
            <a:tailEnd/>
          </a:ln>
        </p:spPr>
        <p:txBody>
          <a:bodyPr wrap="square">
            <a:spAutoFit/>
          </a:bodyPr>
          <a:lstStyle/>
          <a:p>
            <a:pPr algn="ctr">
              <a:spcBef>
                <a:spcPct val="50000"/>
              </a:spcBef>
            </a:pPr>
            <a:r>
              <a:rPr lang="en-GB" dirty="0">
                <a:solidFill>
                  <a:srgbClr val="7E242B"/>
                </a:solidFill>
              </a:rPr>
              <a:t>Does buying from a </a:t>
            </a:r>
            <a:r>
              <a:rPr lang="en-GB" dirty="0" err="1">
                <a:solidFill>
                  <a:srgbClr val="7E242B"/>
                </a:solidFill>
              </a:rPr>
              <a:t>CoC</a:t>
            </a:r>
            <a:r>
              <a:rPr lang="en-GB" dirty="0">
                <a:solidFill>
                  <a:srgbClr val="7E242B"/>
                </a:solidFill>
              </a:rPr>
              <a:t> certified supplier guarantee that all products I receive are certified?</a:t>
            </a:r>
            <a:endParaRPr lang="en-US" dirty="0">
              <a:solidFill>
                <a:srgbClr val="7E242B"/>
              </a:solidFill>
            </a:endParaRPr>
          </a:p>
        </p:txBody>
      </p:sp>
      <p:sp>
        <p:nvSpPr>
          <p:cNvPr id="10251" name="AutoShape 11"/>
          <p:cNvSpPr>
            <a:spLocks noChangeArrowheads="1"/>
          </p:cNvSpPr>
          <p:nvPr/>
        </p:nvSpPr>
        <p:spPr bwMode="auto">
          <a:xfrm>
            <a:off x="4079777" y="5229201"/>
            <a:ext cx="1275035" cy="576833"/>
          </a:xfrm>
          <a:prstGeom prst="wedgeRoundRectCallout">
            <a:avLst>
              <a:gd name="adj1" fmla="val -124362"/>
              <a:gd name="adj2" fmla="val -54522"/>
              <a:gd name="adj3" fmla="val 16667"/>
            </a:avLst>
          </a:prstGeom>
          <a:solidFill>
            <a:schemeClr val="accent5">
              <a:lumMod val="40000"/>
              <a:lumOff val="60000"/>
            </a:schemeClr>
          </a:solidFill>
          <a:ln w="9525">
            <a:noFill/>
            <a:miter lim="800000"/>
            <a:headEnd/>
            <a:tailEnd/>
          </a:ln>
        </p:spPr>
        <p:txBody>
          <a:bodyPr/>
          <a:lstStyle/>
          <a:p>
            <a:pPr algn="ctr"/>
            <a:r>
              <a:rPr lang="en-GB" dirty="0"/>
              <a:t>Great! </a:t>
            </a:r>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14</a:t>
            </a:fld>
            <a:endParaRPr lang="zh-TW" altLang="en-US"/>
          </a:p>
        </p:txBody>
      </p:sp>
    </p:spTree>
    <p:extLst>
      <p:ext uri="{BB962C8B-B14F-4D97-AF65-F5344CB8AC3E}">
        <p14:creationId xmlns:p14="http://schemas.microsoft.com/office/powerpoint/2010/main" val="2417592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9"/>
                                        </p:tgtEl>
                                        <p:attrNameLst>
                                          <p:attrName>style.visibility</p:attrName>
                                        </p:attrNameLst>
                                      </p:cBhvr>
                                      <p:to>
                                        <p:strVal val="visible"/>
                                      </p:to>
                                    </p:set>
                                    <p:animEffect transition="in" filter="fade">
                                      <p:cBhvr>
                                        <p:cTn id="7" dur="500"/>
                                        <p:tgtEl>
                                          <p:spTgt spid="10249"/>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250"/>
                                        </p:tgtEl>
                                        <p:attrNameLst>
                                          <p:attrName>style.visibility</p:attrName>
                                        </p:attrNameLst>
                                      </p:cBhvr>
                                      <p:to>
                                        <p:strVal val="visible"/>
                                      </p:to>
                                    </p:set>
                                    <p:animEffect transition="in" filter="fade">
                                      <p:cBhvr>
                                        <p:cTn id="15" dur="500"/>
                                        <p:tgtEl>
                                          <p:spTgt spid="10250"/>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246"/>
                                        </p:tgtEl>
                                        <p:attrNameLst>
                                          <p:attrName>style.visibility</p:attrName>
                                        </p:attrNameLst>
                                      </p:cBhvr>
                                      <p:to>
                                        <p:strVal val="visible"/>
                                      </p:to>
                                    </p:set>
                                    <p:animEffect transition="in" filter="fade">
                                      <p:cBhvr>
                                        <p:cTn id="23" dur="500"/>
                                        <p:tgtEl>
                                          <p:spTgt spid="1024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251"/>
                                        </p:tgtEl>
                                        <p:attrNameLst>
                                          <p:attrName>style.visibility</p:attrName>
                                        </p:attrNameLst>
                                      </p:cBhvr>
                                      <p:to>
                                        <p:strVal val="visible"/>
                                      </p:to>
                                    </p:set>
                                    <p:animEffect transition="in" filter="fade">
                                      <p:cBhvr>
                                        <p:cTn id="28" dur="500"/>
                                        <p:tgtEl>
                                          <p:spTgt spid="1025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252"/>
                                        </p:tgtEl>
                                        <p:attrNameLst>
                                          <p:attrName>style.visibility</p:attrName>
                                        </p:attrNameLst>
                                      </p:cBhvr>
                                      <p:to>
                                        <p:strVal val="visible"/>
                                      </p:to>
                                    </p:set>
                                    <p:animEffect transition="in" filter="fade">
                                      <p:cBhvr>
                                        <p:cTn id="33" dur="500"/>
                                        <p:tgtEl>
                                          <p:spTgt spid="10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animBg="1"/>
      <p:bldP spid="10250" grpId="0" animBg="1"/>
      <p:bldP spid="10252" grpId="0" animBg="1"/>
      <p:bldP spid="102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Purchase order"/>
          <p:cNvPicPr>
            <a:picLocks noChangeAspect="1" noChangeArrowheads="1"/>
          </p:cNvPicPr>
          <p:nvPr/>
        </p:nvPicPr>
        <p:blipFill>
          <a:blip r:embed="rId3" cstate="print"/>
          <a:srcRect/>
          <a:stretch>
            <a:fillRect/>
          </a:stretch>
        </p:blipFill>
        <p:spPr bwMode="auto">
          <a:xfrm>
            <a:off x="5573739" y="379413"/>
            <a:ext cx="4929187" cy="6286500"/>
          </a:xfrm>
          <a:prstGeom prst="rect">
            <a:avLst/>
          </a:prstGeom>
          <a:noFill/>
          <a:ln w="9525">
            <a:solidFill>
              <a:schemeClr val="tx1"/>
            </a:solidFill>
            <a:miter lim="800000"/>
            <a:headEnd/>
            <a:tailEnd/>
          </a:ln>
        </p:spPr>
      </p:pic>
      <p:sp>
        <p:nvSpPr>
          <p:cNvPr id="16387" name="Text Box 6"/>
          <p:cNvSpPr txBox="1">
            <a:spLocks noChangeArrowheads="1"/>
          </p:cNvSpPr>
          <p:nvPr/>
        </p:nvSpPr>
        <p:spPr bwMode="auto">
          <a:xfrm>
            <a:off x="1574800" y="2643188"/>
            <a:ext cx="3801122" cy="2246769"/>
          </a:xfrm>
          <a:prstGeom prst="rect">
            <a:avLst/>
          </a:prstGeom>
          <a:noFill/>
          <a:ln w="9525">
            <a:noFill/>
            <a:miter lim="800000"/>
            <a:headEnd/>
            <a:tailEnd/>
          </a:ln>
        </p:spPr>
        <p:txBody>
          <a:bodyPr wrap="square">
            <a:spAutoFit/>
          </a:bodyPr>
          <a:lstStyle/>
          <a:p>
            <a:pPr algn="r" eaLnBrk="0" hangingPunct="0">
              <a:spcBef>
                <a:spcPct val="50000"/>
              </a:spcBef>
            </a:pPr>
            <a:r>
              <a:rPr lang="en-GB" sz="2800" dirty="0">
                <a:solidFill>
                  <a:srgbClr val="006600"/>
                </a:solidFill>
              </a:rPr>
              <a:t>Remember as a first step to specify </a:t>
            </a:r>
            <a:r>
              <a:rPr lang="en-GB" sz="2800" dirty="0" smtClean="0">
                <a:solidFill>
                  <a:srgbClr val="006600"/>
                </a:solidFill>
              </a:rPr>
              <a:t>FS</a:t>
            </a:r>
            <a:r>
              <a:rPr lang="en-GB" sz="2800" dirty="0">
                <a:solidFill>
                  <a:srgbClr val="006600"/>
                </a:solidFill>
              </a:rPr>
              <a:t>C</a:t>
            </a:r>
            <a:r>
              <a:rPr lang="de-DE" sz="2800" dirty="0" smtClean="0">
                <a:solidFill>
                  <a:srgbClr val="006600"/>
                </a:solidFill>
              </a:rPr>
              <a:t>®</a:t>
            </a:r>
            <a:r>
              <a:rPr lang="en-GB" sz="2800" dirty="0" smtClean="0">
                <a:solidFill>
                  <a:srgbClr val="006600"/>
                </a:solidFill>
              </a:rPr>
              <a:t>/PEFC certified products in </a:t>
            </a:r>
            <a:r>
              <a:rPr lang="en-GB" sz="2800" dirty="0">
                <a:solidFill>
                  <a:srgbClr val="006600"/>
                </a:solidFill>
              </a:rPr>
              <a:t>purchase orders and contracts</a:t>
            </a:r>
          </a:p>
        </p:txBody>
      </p:sp>
      <p:sp>
        <p:nvSpPr>
          <p:cNvPr id="5" name="Rectangle 4"/>
          <p:cNvSpPr/>
          <p:nvPr/>
        </p:nvSpPr>
        <p:spPr>
          <a:xfrm>
            <a:off x="6810376" y="4286251"/>
            <a:ext cx="1928813" cy="714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a:solidFill>
                <a:srgbClr val="FFFFFF"/>
              </a:solidFill>
            </a:endParaRPr>
          </a:p>
        </p:txBody>
      </p:sp>
      <p:sp>
        <p:nvSpPr>
          <p:cNvPr id="9" name="Oval 8"/>
          <p:cNvSpPr/>
          <p:nvPr/>
        </p:nvSpPr>
        <p:spPr>
          <a:xfrm>
            <a:off x="7104112" y="2852937"/>
            <a:ext cx="2214562" cy="2160240"/>
          </a:xfrm>
          <a:prstGeom prst="ellipse">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a:solidFill>
                <a:srgbClr val="FFFFFF"/>
              </a:solidFill>
            </a:endParaRPr>
          </a:p>
        </p:txBody>
      </p:sp>
      <p:pic>
        <p:nvPicPr>
          <p:cNvPr id="4" name="Picture 3" descr="magnify-glass.gi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64159" y="2206625"/>
            <a:ext cx="4679906" cy="4679906"/>
          </a:xfrm>
          <a:prstGeom prst="rect">
            <a:avLst/>
          </a:prstGeom>
        </p:spPr>
      </p:pic>
      <p:sp>
        <p:nvSpPr>
          <p:cNvPr id="8" name="TextBox 7"/>
          <p:cNvSpPr txBox="1">
            <a:spLocks noChangeArrowheads="1"/>
          </p:cNvSpPr>
          <p:nvPr/>
        </p:nvSpPr>
        <p:spPr bwMode="auto">
          <a:xfrm>
            <a:off x="6917299" y="3462834"/>
            <a:ext cx="2401375" cy="1200329"/>
          </a:xfrm>
          <a:prstGeom prst="rect">
            <a:avLst/>
          </a:prstGeom>
          <a:solidFill>
            <a:srgbClr val="FFFFFF">
              <a:alpha val="34901"/>
            </a:srgbClr>
          </a:solidFill>
          <a:ln w="9525">
            <a:noFill/>
            <a:miter lim="800000"/>
            <a:headEnd/>
            <a:tailEnd/>
          </a:ln>
        </p:spPr>
        <p:txBody>
          <a:bodyPr wrap="square">
            <a:spAutoFit/>
          </a:bodyPr>
          <a:lstStyle/>
          <a:p>
            <a:pPr algn="ctr"/>
            <a:r>
              <a:rPr lang="en-GB" sz="2400" dirty="0"/>
              <a:t>All must be </a:t>
            </a:r>
          </a:p>
          <a:p>
            <a:pPr algn="ctr"/>
            <a:r>
              <a:rPr lang="en-GB" sz="2400" dirty="0" smtClean="0"/>
              <a:t>FSC</a:t>
            </a:r>
            <a:r>
              <a:rPr lang="de-DE" sz="2400" dirty="0" smtClean="0"/>
              <a:t>®/PEFC</a:t>
            </a:r>
            <a:r>
              <a:rPr lang="en-GB" sz="2400" dirty="0" smtClean="0"/>
              <a:t> </a:t>
            </a:r>
            <a:r>
              <a:rPr lang="en-GB" sz="2400" dirty="0"/>
              <a:t>certified</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15</a:t>
            </a:fld>
            <a:endParaRPr lang="zh-TW" altLang="en-US"/>
          </a:p>
        </p:txBody>
      </p:sp>
    </p:spTree>
    <p:extLst>
      <p:ext uri="{BB962C8B-B14F-4D97-AF65-F5344CB8AC3E}">
        <p14:creationId xmlns:p14="http://schemas.microsoft.com/office/powerpoint/2010/main" val="4215704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dirty="0" smtClean="0">
                <a:solidFill>
                  <a:srgbClr val="006600"/>
                </a:solidFill>
              </a:rPr>
              <a:t>Invoice/delivery note </a:t>
            </a:r>
          </a:p>
        </p:txBody>
      </p:sp>
      <p:pic>
        <p:nvPicPr>
          <p:cNvPr id="17411" name="Picture 3"/>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tretch>
            <a:fillRect/>
          </a:stretch>
        </p:blipFill>
        <p:spPr>
          <a:xfrm>
            <a:off x="2528666" y="2149474"/>
            <a:ext cx="3831811" cy="4525963"/>
          </a:xfrm>
          <a:noFill/>
          <a:ln>
            <a:solidFill>
              <a:schemeClr val="tx1"/>
            </a:solidFill>
          </a:ln>
        </p:spPr>
      </p:pic>
      <p:sp>
        <p:nvSpPr>
          <p:cNvPr id="7" name="TextBox 6"/>
          <p:cNvSpPr txBox="1"/>
          <p:nvPr/>
        </p:nvSpPr>
        <p:spPr>
          <a:xfrm>
            <a:off x="153660" y="3044712"/>
            <a:ext cx="2161629" cy="2246769"/>
          </a:xfrm>
          <a:prstGeom prst="rect">
            <a:avLst/>
          </a:prstGeom>
          <a:noFill/>
        </p:spPr>
        <p:txBody>
          <a:bodyPr wrap="square" rtlCol="0">
            <a:spAutoFit/>
          </a:bodyPr>
          <a:lstStyle/>
          <a:p>
            <a:pPr algn="r"/>
            <a:r>
              <a:rPr lang="en-GB" sz="2800" dirty="0">
                <a:solidFill>
                  <a:srgbClr val="006600"/>
                </a:solidFill>
              </a:rPr>
              <a:t>Invoice/ delivery note shall specify certified product </a:t>
            </a:r>
          </a:p>
        </p:txBody>
      </p:sp>
      <p:sp>
        <p:nvSpPr>
          <p:cNvPr id="6" name="Text Box 11"/>
          <p:cNvSpPr txBox="1">
            <a:spLocks noChangeArrowheads="1"/>
          </p:cNvSpPr>
          <p:nvPr/>
        </p:nvSpPr>
        <p:spPr bwMode="auto">
          <a:xfrm>
            <a:off x="7401736" y="3999292"/>
            <a:ext cx="4392488" cy="1815882"/>
          </a:xfrm>
          <a:prstGeom prst="rect">
            <a:avLst/>
          </a:prstGeom>
          <a:solidFill>
            <a:schemeClr val="bg1"/>
          </a:solidFill>
          <a:ln w="28575">
            <a:solidFill>
              <a:srgbClr val="006600"/>
            </a:solidFill>
            <a:miter lim="800000"/>
            <a:headEnd/>
            <a:tailEnd/>
          </a:ln>
        </p:spPr>
        <p:txBody>
          <a:bodyPr wrap="square">
            <a:spAutoFit/>
          </a:bodyPr>
          <a:lstStyle/>
          <a:p>
            <a:pPr>
              <a:spcBef>
                <a:spcPct val="50000"/>
              </a:spcBef>
            </a:pPr>
            <a:r>
              <a:rPr lang="en-GB" sz="2800" dirty="0">
                <a:solidFill>
                  <a:srgbClr val="006600"/>
                </a:solidFill>
              </a:rPr>
              <a:t>All the above products have been manufactured using FSC</a:t>
            </a:r>
            <a:r>
              <a:rPr lang="de-DE" sz="2800" dirty="0" smtClean="0">
                <a:solidFill>
                  <a:srgbClr val="006600"/>
                </a:solidFill>
              </a:rPr>
              <a:t>® </a:t>
            </a:r>
            <a:r>
              <a:rPr lang="en-GB" sz="2800" dirty="0" smtClean="0">
                <a:solidFill>
                  <a:srgbClr val="006600"/>
                </a:solidFill>
              </a:rPr>
              <a:t>certified </a:t>
            </a:r>
            <a:r>
              <a:rPr lang="en-GB" sz="2800" dirty="0">
                <a:solidFill>
                  <a:srgbClr val="006600"/>
                </a:solidFill>
              </a:rPr>
              <a:t>wood, certification TT-COC-1234</a:t>
            </a:r>
            <a:endParaRPr lang="en-US" sz="2800" dirty="0">
              <a:solidFill>
                <a:srgbClr val="006600"/>
              </a:solidFill>
            </a:endParaRPr>
          </a:p>
        </p:txBody>
      </p:sp>
      <p:sp>
        <p:nvSpPr>
          <p:cNvPr id="8" name="Line 9"/>
          <p:cNvSpPr>
            <a:spLocks noChangeShapeType="1"/>
          </p:cNvSpPr>
          <p:nvPr/>
        </p:nvSpPr>
        <p:spPr bwMode="auto">
          <a:xfrm flipH="1">
            <a:off x="3328416" y="5120640"/>
            <a:ext cx="3849993" cy="694534"/>
          </a:xfrm>
          <a:prstGeom prst="line">
            <a:avLst/>
          </a:prstGeom>
          <a:noFill/>
          <a:ln w="9525">
            <a:solidFill>
              <a:srgbClr val="000000"/>
            </a:solidFill>
            <a:round/>
            <a:headEnd/>
            <a:tailEnd type="triangle" w="med" len="med"/>
          </a:ln>
        </p:spPr>
        <p:txBody>
          <a:bodyPr/>
          <a:lstStyle/>
          <a:p>
            <a:endParaRPr lang="en-GB"/>
          </a:p>
        </p:txBody>
      </p:sp>
      <p:sp>
        <p:nvSpPr>
          <p:cNvPr id="2" name="Slide Number Placeholder 1"/>
          <p:cNvSpPr>
            <a:spLocks noGrp="1"/>
          </p:cNvSpPr>
          <p:nvPr>
            <p:ph type="sldNum" sz="quarter" idx="12"/>
          </p:nvPr>
        </p:nvSpPr>
        <p:spPr>
          <a:xfrm>
            <a:off x="9051024" y="6492875"/>
            <a:ext cx="2743200" cy="365125"/>
          </a:xfrm>
        </p:spPr>
        <p:txBody>
          <a:bodyPr/>
          <a:lstStyle/>
          <a:p>
            <a:fld id="{A4CE05BE-1510-4BF9-B87A-E3BAF5EBDA19}" type="slidenum">
              <a:rPr lang="zh-TW" altLang="en-US" smtClean="0"/>
              <a:t>16</a:t>
            </a:fld>
            <a:endParaRPr lang="zh-TW" altLang="en-US" dirty="0"/>
          </a:p>
        </p:txBody>
      </p:sp>
    </p:spTree>
    <p:extLst>
      <p:ext uri="{BB962C8B-B14F-4D97-AF65-F5344CB8AC3E}">
        <p14:creationId xmlns:p14="http://schemas.microsoft.com/office/powerpoint/2010/main" val="259751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119743"/>
            <a:ext cx="12192000" cy="6977743"/>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1843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6687" y="2060575"/>
            <a:ext cx="3173413" cy="4648200"/>
          </a:xfrm>
          <a:prstGeom prst="rect">
            <a:avLst/>
          </a:prstGeom>
          <a:noFill/>
          <a:ln w="9525">
            <a:solidFill>
              <a:schemeClr val="tx1"/>
            </a:solidFill>
            <a:miter lim="800000"/>
            <a:headEnd/>
            <a:tailEnd/>
          </a:ln>
        </p:spPr>
      </p:pic>
      <p:pic>
        <p:nvPicPr>
          <p:cNvPr id="18435"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48796" b="28726"/>
          <a:stretch/>
        </p:blipFill>
        <p:spPr bwMode="auto">
          <a:xfrm>
            <a:off x="1955801" y="846667"/>
            <a:ext cx="8532813" cy="2809321"/>
          </a:xfrm>
          <a:prstGeom prst="rect">
            <a:avLst/>
          </a:prstGeom>
          <a:noFill/>
          <a:ln w="9525">
            <a:solidFill>
              <a:srgbClr val="000000"/>
            </a:solidFill>
            <a:miter lim="800000"/>
            <a:headEnd/>
            <a:tailEnd/>
          </a:ln>
        </p:spPr>
      </p:pic>
      <p:sp>
        <p:nvSpPr>
          <p:cNvPr id="18437" name="Text Box 8"/>
          <p:cNvSpPr txBox="1">
            <a:spLocks noChangeArrowheads="1"/>
          </p:cNvSpPr>
          <p:nvPr/>
        </p:nvSpPr>
        <p:spPr bwMode="auto">
          <a:xfrm>
            <a:off x="4508817" y="4580034"/>
            <a:ext cx="5341080" cy="2246769"/>
          </a:xfrm>
          <a:prstGeom prst="rect">
            <a:avLst/>
          </a:prstGeom>
          <a:solidFill>
            <a:schemeClr val="bg1"/>
          </a:solidFill>
          <a:ln w="9525">
            <a:noFill/>
            <a:miter lim="800000"/>
            <a:headEnd/>
            <a:tailEnd/>
          </a:ln>
        </p:spPr>
        <p:txBody>
          <a:bodyPr wrap="square">
            <a:spAutoFit/>
          </a:bodyPr>
          <a:lstStyle/>
          <a:p>
            <a:r>
              <a:rPr lang="en-US" sz="2800" dirty="0">
                <a:solidFill>
                  <a:srgbClr val="006600"/>
                </a:solidFill>
              </a:rPr>
              <a:t>Chain of Custody certified products are identified in the item </a:t>
            </a:r>
            <a:r>
              <a:rPr lang="en-US" sz="2800" dirty="0" smtClean="0">
                <a:solidFill>
                  <a:srgbClr val="006600"/>
                </a:solidFill>
              </a:rPr>
              <a:t>description. </a:t>
            </a:r>
            <a:r>
              <a:rPr lang="en-GB" sz="2800" dirty="0">
                <a:solidFill>
                  <a:srgbClr val="006600"/>
                </a:solidFill>
              </a:rPr>
              <a:t>It is your evidence of having received a certified product</a:t>
            </a:r>
          </a:p>
          <a:p>
            <a:endParaRPr lang="en-US" sz="2800" dirty="0">
              <a:solidFill>
                <a:srgbClr val="006600"/>
              </a:solidFill>
            </a:endParaRPr>
          </a:p>
        </p:txBody>
      </p:sp>
      <p:sp>
        <p:nvSpPr>
          <p:cNvPr id="18438" name="Line 9"/>
          <p:cNvSpPr>
            <a:spLocks noChangeShapeType="1"/>
          </p:cNvSpPr>
          <p:nvPr/>
        </p:nvSpPr>
        <p:spPr bwMode="auto">
          <a:xfrm flipH="1" flipV="1">
            <a:off x="5227092" y="1771650"/>
            <a:ext cx="1680029" cy="849656"/>
          </a:xfrm>
          <a:prstGeom prst="line">
            <a:avLst/>
          </a:prstGeom>
          <a:noFill/>
          <a:ln w="9525">
            <a:solidFill>
              <a:srgbClr val="000000"/>
            </a:solidFill>
            <a:round/>
            <a:headEnd/>
            <a:tailEnd type="triangle" w="med" len="med"/>
          </a:ln>
        </p:spPr>
        <p:txBody>
          <a:bodyPr/>
          <a:lstStyle/>
          <a:p>
            <a:endParaRPr lang="en-GB"/>
          </a:p>
        </p:txBody>
      </p:sp>
      <p:sp>
        <p:nvSpPr>
          <p:cNvPr id="18439" name="Text Box 11"/>
          <p:cNvSpPr txBox="1">
            <a:spLocks noChangeArrowheads="1"/>
          </p:cNvSpPr>
          <p:nvPr/>
        </p:nvSpPr>
        <p:spPr bwMode="auto">
          <a:xfrm>
            <a:off x="4800600" y="1125538"/>
            <a:ext cx="1582738" cy="646112"/>
          </a:xfrm>
          <a:prstGeom prst="rect">
            <a:avLst/>
          </a:prstGeom>
          <a:solidFill>
            <a:schemeClr val="bg1"/>
          </a:solidFill>
          <a:ln w="9525">
            <a:noFill/>
            <a:miter lim="800000"/>
            <a:headEnd/>
            <a:tailEnd/>
          </a:ln>
        </p:spPr>
        <p:txBody>
          <a:bodyPr>
            <a:spAutoFit/>
          </a:bodyPr>
          <a:lstStyle/>
          <a:p>
            <a:pPr>
              <a:spcBef>
                <a:spcPct val="50000"/>
              </a:spcBef>
            </a:pPr>
            <a:r>
              <a:rPr lang="en-GB" sz="1200">
                <a:solidFill>
                  <a:srgbClr val="000000"/>
                </a:solidFill>
                <a:latin typeface="Lucida Sans" pitchFamily="34" charset="0"/>
              </a:rPr>
              <a:t>PEFC Certified Melamine faced office desk ‘Exec’</a:t>
            </a:r>
            <a:endParaRPr lang="en-US" sz="1200">
              <a:solidFill>
                <a:srgbClr val="000000"/>
              </a:solidFill>
              <a:latin typeface="Lucida Sans" pitchFamily="34" charset="0"/>
            </a:endParaRPr>
          </a:p>
        </p:txBody>
      </p:sp>
      <p:pic>
        <p:nvPicPr>
          <p:cNvPr id="18440"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t="41818" b="54739"/>
          <a:stretch>
            <a:fillRect/>
          </a:stretch>
        </p:blipFill>
        <p:spPr bwMode="auto">
          <a:xfrm>
            <a:off x="1948751" y="188640"/>
            <a:ext cx="8532813" cy="430212"/>
          </a:xfrm>
          <a:prstGeom prst="rect">
            <a:avLst/>
          </a:prstGeom>
          <a:solidFill>
            <a:srgbClr val="FFFFFF"/>
          </a:solidFill>
          <a:ln w="9525">
            <a:solidFill>
              <a:srgbClr val="000000"/>
            </a:solidFill>
            <a:miter lim="800000"/>
            <a:headEnd/>
            <a:tailEnd/>
          </a:ln>
        </p:spPr>
      </p:pic>
      <p:sp>
        <p:nvSpPr>
          <p:cNvPr id="18441" name="Text Box 14"/>
          <p:cNvSpPr txBox="1">
            <a:spLocks noChangeArrowheads="1"/>
          </p:cNvSpPr>
          <p:nvPr/>
        </p:nvSpPr>
        <p:spPr bwMode="auto">
          <a:xfrm>
            <a:off x="2135560" y="1027906"/>
            <a:ext cx="1511300" cy="274638"/>
          </a:xfrm>
          <a:prstGeom prst="rect">
            <a:avLst/>
          </a:prstGeom>
          <a:solidFill>
            <a:schemeClr val="bg1"/>
          </a:solidFill>
          <a:ln w="9525">
            <a:noFill/>
            <a:miter lim="800000"/>
            <a:headEnd/>
            <a:tailEnd/>
          </a:ln>
        </p:spPr>
        <p:txBody>
          <a:bodyPr>
            <a:spAutoFit/>
          </a:bodyPr>
          <a:lstStyle/>
          <a:p>
            <a:pPr>
              <a:spcBef>
                <a:spcPct val="50000"/>
              </a:spcBef>
            </a:pPr>
            <a:r>
              <a:rPr lang="en-GB" sz="1200" dirty="0">
                <a:solidFill>
                  <a:srgbClr val="000000"/>
                </a:solidFill>
                <a:latin typeface="Lucida Sans" pitchFamily="34" charset="0"/>
              </a:rPr>
              <a:t>1	12</a:t>
            </a:r>
            <a:endParaRPr lang="en-US" sz="1200" dirty="0">
              <a:solidFill>
                <a:srgbClr val="000000"/>
              </a:solidFill>
              <a:latin typeface="Lucida Sans" pitchFamily="34" charset="0"/>
            </a:endParaRPr>
          </a:p>
        </p:txBody>
      </p:sp>
      <p:sp>
        <p:nvSpPr>
          <p:cNvPr id="18442" name="Text Box 15"/>
          <p:cNvSpPr txBox="1">
            <a:spLocks noChangeArrowheads="1"/>
          </p:cNvSpPr>
          <p:nvPr/>
        </p:nvSpPr>
        <p:spPr bwMode="auto">
          <a:xfrm>
            <a:off x="3863975" y="1196975"/>
            <a:ext cx="719138" cy="274638"/>
          </a:xfrm>
          <a:prstGeom prst="rect">
            <a:avLst/>
          </a:prstGeom>
          <a:solidFill>
            <a:schemeClr val="bg1"/>
          </a:solidFill>
          <a:ln w="9525">
            <a:noFill/>
            <a:miter lim="800000"/>
            <a:headEnd/>
            <a:tailEnd/>
          </a:ln>
        </p:spPr>
        <p:txBody>
          <a:bodyPr>
            <a:spAutoFit/>
          </a:bodyPr>
          <a:lstStyle/>
          <a:p>
            <a:pPr>
              <a:spcBef>
                <a:spcPct val="50000"/>
              </a:spcBef>
            </a:pPr>
            <a:endParaRPr lang="en-GB" sz="1200">
              <a:solidFill>
                <a:schemeClr val="bg1"/>
              </a:solidFill>
              <a:latin typeface="Lucida Sans" pitchFamily="34" charset="0"/>
            </a:endParaRPr>
          </a:p>
        </p:txBody>
      </p:sp>
      <p:sp>
        <p:nvSpPr>
          <p:cNvPr id="18" name="Text Box 11"/>
          <p:cNvSpPr txBox="1">
            <a:spLocks noChangeArrowheads="1"/>
          </p:cNvSpPr>
          <p:nvPr/>
        </p:nvSpPr>
        <p:spPr bwMode="auto">
          <a:xfrm>
            <a:off x="6907122" y="2502541"/>
            <a:ext cx="3131840" cy="1384995"/>
          </a:xfrm>
          <a:prstGeom prst="rect">
            <a:avLst/>
          </a:prstGeom>
          <a:solidFill>
            <a:schemeClr val="bg1"/>
          </a:solidFill>
          <a:ln w="28575">
            <a:solidFill>
              <a:srgbClr val="006600"/>
            </a:solidFill>
            <a:miter lim="800000"/>
            <a:headEnd/>
            <a:tailEnd/>
          </a:ln>
        </p:spPr>
        <p:txBody>
          <a:bodyPr wrap="square">
            <a:spAutoFit/>
          </a:bodyPr>
          <a:lstStyle/>
          <a:p>
            <a:pPr>
              <a:spcBef>
                <a:spcPct val="50000"/>
              </a:spcBef>
            </a:pPr>
            <a:r>
              <a:rPr lang="en-GB" sz="2800" b="1" dirty="0">
                <a:solidFill>
                  <a:srgbClr val="006600"/>
                </a:solidFill>
              </a:rPr>
              <a:t>PEFC</a:t>
            </a:r>
            <a:r>
              <a:rPr lang="en-GB" sz="2800" dirty="0">
                <a:solidFill>
                  <a:srgbClr val="006600"/>
                </a:solidFill>
              </a:rPr>
              <a:t> Certified Melamine faced office desk ‘Exec</a:t>
            </a:r>
            <a:r>
              <a:rPr lang="en-GB" sz="2800" dirty="0">
                <a:solidFill>
                  <a:srgbClr val="000000"/>
                </a:solidFill>
              </a:rPr>
              <a:t>’</a:t>
            </a:r>
            <a:endParaRPr lang="en-US" sz="2800" dirty="0">
              <a:solidFill>
                <a:srgbClr val="000000"/>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17</a:t>
            </a:fld>
            <a:endParaRPr lang="zh-TW" altLang="en-US"/>
          </a:p>
        </p:txBody>
      </p:sp>
    </p:spTree>
    <p:extLst>
      <p:ext uri="{BB962C8B-B14F-4D97-AF65-F5344CB8AC3E}">
        <p14:creationId xmlns:p14="http://schemas.microsoft.com/office/powerpoint/2010/main" val="10462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dirty="0" smtClean="0">
                <a:solidFill>
                  <a:srgbClr val="006600"/>
                </a:solidFill>
              </a:rPr>
              <a:t>Other types of evidence</a:t>
            </a:r>
            <a:endParaRPr lang="en-US" sz="3200" dirty="0">
              <a:solidFill>
                <a:srgbClr val="006600"/>
              </a:solidFill>
            </a:endParaRPr>
          </a:p>
        </p:txBody>
      </p:sp>
      <p:sp>
        <p:nvSpPr>
          <p:cNvPr id="19459" name="Rectangle 3"/>
          <p:cNvSpPr>
            <a:spLocks noGrp="1" noChangeArrowheads="1"/>
          </p:cNvSpPr>
          <p:nvPr>
            <p:ph idx="1"/>
          </p:nvPr>
        </p:nvSpPr>
        <p:spPr>
          <a:xfrm>
            <a:off x="469032" y="2206625"/>
            <a:ext cx="8229600" cy="4525963"/>
          </a:xfrm>
        </p:spPr>
        <p:txBody>
          <a:bodyPr/>
          <a:lstStyle/>
          <a:p>
            <a:pPr eaLnBrk="1" hangingPunct="1"/>
            <a:r>
              <a:rPr lang="en-GB" dirty="0"/>
              <a:t>Credible evidence that: </a:t>
            </a:r>
          </a:p>
          <a:p>
            <a:pPr lvl="1" eaLnBrk="1" hangingPunct="1">
              <a:buSzPct val="80000"/>
              <a:buFont typeface="Wingdings" panose="05000000000000000000" pitchFamily="2" charset="2"/>
              <a:buChar char="§"/>
            </a:pPr>
            <a:r>
              <a:rPr lang="en-GB" dirty="0"/>
              <a:t>shows that forest source is legally and sustainably managed</a:t>
            </a:r>
          </a:p>
          <a:p>
            <a:pPr lvl="1" eaLnBrk="1" hangingPunct="1">
              <a:buSzPct val="80000"/>
              <a:buFont typeface="Wingdings" panose="05000000000000000000" pitchFamily="2" charset="2"/>
              <a:buChar char="§"/>
            </a:pPr>
            <a:r>
              <a:rPr lang="en-GB" dirty="0"/>
              <a:t>shows robust Chain of Custody</a:t>
            </a:r>
          </a:p>
          <a:p>
            <a:pPr eaLnBrk="1" hangingPunct="1"/>
            <a:r>
              <a:rPr lang="en-GB" dirty="0"/>
              <a:t>Applicable for evidence of legal and sustainable sources; can be equal to certification if evidence is robust</a:t>
            </a:r>
          </a:p>
          <a:p>
            <a:pPr eaLnBrk="1" hangingPunct="1"/>
            <a:r>
              <a:rPr lang="en-GB" dirty="0"/>
              <a:t>Case by case basis</a:t>
            </a:r>
          </a:p>
          <a:p>
            <a:pPr eaLnBrk="1" hangingPunct="1">
              <a:buFontTx/>
              <a:buNone/>
            </a:pPr>
            <a:endParaRPr lang="en-US" sz="2400" dirty="0"/>
          </a:p>
        </p:txBody>
      </p:sp>
      <p:pic>
        <p:nvPicPr>
          <p:cNvPr id="2" name="Picture 1" descr="FOREST.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9536" y="5578412"/>
            <a:ext cx="926592" cy="874776"/>
          </a:xfrm>
          <a:prstGeom prst="rect">
            <a:avLst/>
          </a:prstGeom>
        </p:spPr>
      </p:pic>
      <p:pic>
        <p:nvPicPr>
          <p:cNvPr id="3" name="Picture 2" descr="CHAIR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69146" y="5563172"/>
            <a:ext cx="890016" cy="890016"/>
          </a:xfrm>
          <a:prstGeom prst="rect">
            <a:avLst/>
          </a:prstGeom>
        </p:spPr>
      </p:pic>
      <p:pic>
        <p:nvPicPr>
          <p:cNvPr id="4" name="Picture 3" descr="FACTORY.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22662" y="5481525"/>
            <a:ext cx="841248" cy="804672"/>
          </a:xfrm>
          <a:prstGeom prst="rect">
            <a:avLst/>
          </a:prstGeom>
        </p:spPr>
      </p:pic>
      <p:pic>
        <p:nvPicPr>
          <p:cNvPr id="5" name="Picture 4" descr="LOGS.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470794" y="5723319"/>
            <a:ext cx="954024" cy="542544"/>
          </a:xfrm>
          <a:prstGeom prst="rect">
            <a:avLst/>
          </a:prstGeom>
        </p:spPr>
      </p:pic>
      <p:pic>
        <p:nvPicPr>
          <p:cNvPr id="6" name="Picture 5" descr="PROCESSING.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049484" y="5477828"/>
            <a:ext cx="1048512" cy="975360"/>
          </a:xfrm>
          <a:prstGeom prst="rect">
            <a:avLst/>
          </a:prstGeom>
        </p:spPr>
      </p:pic>
      <p:pic>
        <p:nvPicPr>
          <p:cNvPr id="7" name="Picture 6" descr="MEN AT DESK.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188576" y="5436807"/>
            <a:ext cx="755904" cy="829056"/>
          </a:xfrm>
          <a:prstGeom prst="rect">
            <a:avLst/>
          </a:prstGeom>
        </p:spPr>
      </p:pic>
      <p:cxnSp>
        <p:nvCxnSpPr>
          <p:cNvPr id="9" name="Straight Arrow Connector 8"/>
          <p:cNvCxnSpPr/>
          <p:nvPr/>
        </p:nvCxnSpPr>
        <p:spPr bwMode="auto">
          <a:xfrm>
            <a:off x="2927648"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5" name="Straight Arrow Connector 24"/>
          <p:cNvCxnSpPr/>
          <p:nvPr/>
        </p:nvCxnSpPr>
        <p:spPr bwMode="auto">
          <a:xfrm>
            <a:off x="4583832"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a:off x="6166966"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a:off x="7679134"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a:off x="9047286"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8" name="Slide Number Placeholder 7"/>
          <p:cNvSpPr>
            <a:spLocks noGrp="1"/>
          </p:cNvSpPr>
          <p:nvPr>
            <p:ph type="sldNum" sz="quarter" idx="12"/>
          </p:nvPr>
        </p:nvSpPr>
        <p:spPr/>
        <p:txBody>
          <a:bodyPr/>
          <a:lstStyle/>
          <a:p>
            <a:fld id="{A4CE05BE-1510-4BF9-B87A-E3BAF5EBDA19}" type="slidenum">
              <a:rPr lang="zh-TW" altLang="en-US" smtClean="0"/>
              <a:t>18</a:t>
            </a:fld>
            <a:endParaRPr lang="zh-TW" altLang="en-US"/>
          </a:p>
        </p:txBody>
      </p:sp>
    </p:spTree>
    <p:extLst>
      <p:ext uri="{BB962C8B-B14F-4D97-AF65-F5344CB8AC3E}">
        <p14:creationId xmlns:p14="http://schemas.microsoft.com/office/powerpoint/2010/main" val="16440500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Evidence of legality and sustainability at forest source</a:t>
            </a:r>
            <a:endParaRPr lang="en-GB" dirty="0">
              <a:solidFill>
                <a:srgbClr val="006600"/>
              </a:solidFill>
            </a:endParaRPr>
          </a:p>
        </p:txBody>
      </p:sp>
      <p:sp>
        <p:nvSpPr>
          <p:cNvPr id="3" name="Content Placeholder 2"/>
          <p:cNvSpPr>
            <a:spLocks noGrp="1"/>
          </p:cNvSpPr>
          <p:nvPr>
            <p:ph idx="1"/>
          </p:nvPr>
        </p:nvSpPr>
        <p:spPr>
          <a:xfrm>
            <a:off x="343348" y="2149474"/>
            <a:ext cx="6059016" cy="4525963"/>
          </a:xfrm>
        </p:spPr>
        <p:txBody>
          <a:bodyPr/>
          <a:lstStyle/>
          <a:p>
            <a:r>
              <a:rPr lang="en-GB" dirty="0"/>
              <a:t>Clear definition of legality and sustainability needed to enable assessment of evidence, e.g.</a:t>
            </a:r>
          </a:p>
          <a:p>
            <a:pPr lvl="1"/>
            <a:r>
              <a:rPr lang="en-GB" dirty="0"/>
              <a:t>Legality: Definition of applicable legislation under the EU Timber Regulation</a:t>
            </a:r>
          </a:p>
          <a:p>
            <a:pPr lvl="1"/>
            <a:r>
              <a:rPr lang="en-GB" dirty="0"/>
              <a:t>Sustainability: Category B framework of UK Government</a:t>
            </a:r>
          </a:p>
          <a:p>
            <a:r>
              <a:rPr lang="en-GB" dirty="0"/>
              <a:t>Or guidance on what evidence is acceptable </a:t>
            </a: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19</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62167" y="2206625"/>
            <a:ext cx="5648325" cy="4076700"/>
          </a:xfrm>
          <a:prstGeom prst="rect">
            <a:avLst/>
          </a:prstGeom>
        </p:spPr>
      </p:pic>
    </p:spTree>
    <p:extLst>
      <p:ext uri="{BB962C8B-B14F-4D97-AF65-F5344CB8AC3E}">
        <p14:creationId xmlns:p14="http://schemas.microsoft.com/office/powerpoint/2010/main" val="20188020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Verifying evidence</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dirty="0" smtClean="0">
                <a:solidFill>
                  <a:srgbClr val="006600"/>
                </a:solidFill>
              </a:rPr>
              <a:t>Evidence of legality</a:t>
            </a:r>
            <a:endParaRPr lang="en-US" dirty="0" smtClean="0">
              <a:solidFill>
                <a:srgbClr val="006600"/>
              </a:solidFill>
            </a:endParaRPr>
          </a:p>
        </p:txBody>
      </p:sp>
      <p:sp>
        <p:nvSpPr>
          <p:cNvPr id="21507" name="Rectangle 3"/>
          <p:cNvSpPr>
            <a:spLocks noGrp="1" noChangeArrowheads="1"/>
          </p:cNvSpPr>
          <p:nvPr>
            <p:ph idx="1"/>
          </p:nvPr>
        </p:nvSpPr>
        <p:spPr>
          <a:xfrm>
            <a:off x="343348" y="2220517"/>
            <a:ext cx="11505304" cy="4422879"/>
          </a:xfrm>
        </p:spPr>
        <p:txBody>
          <a:bodyPr>
            <a:normAutofit lnSpcReduction="10000"/>
          </a:bodyPr>
          <a:lstStyle/>
          <a:p>
            <a:r>
              <a:rPr lang="en-GB" dirty="0" smtClean="0"/>
              <a:t>Legal </a:t>
            </a:r>
            <a:r>
              <a:rPr lang="en-GB" dirty="0"/>
              <a:t>use rights</a:t>
            </a:r>
          </a:p>
          <a:p>
            <a:pPr lvl="1" eaLnBrk="1" hangingPunct="1">
              <a:buFont typeface="Wingdings" panose="05000000000000000000" pitchFamily="2" charset="2"/>
              <a:buChar char="ü"/>
            </a:pPr>
            <a:r>
              <a:rPr lang="en-GB" dirty="0"/>
              <a:t>Timber sales agreement, harvesting licence, logging permit, woodlot license, land tenure agreement  </a:t>
            </a:r>
          </a:p>
          <a:p>
            <a:r>
              <a:rPr lang="en-GB" dirty="0"/>
              <a:t>Compliance with national and local laws</a:t>
            </a:r>
          </a:p>
          <a:p>
            <a:pPr lvl="1" eaLnBrk="1" hangingPunct="1">
              <a:buFont typeface="Wingdings" panose="05000000000000000000" pitchFamily="2" charset="2"/>
              <a:buChar char="ü"/>
            </a:pPr>
            <a:r>
              <a:rPr lang="en-GB" dirty="0"/>
              <a:t>Audited internal procedures </a:t>
            </a:r>
          </a:p>
          <a:p>
            <a:pPr lvl="1" eaLnBrk="1" hangingPunct="1">
              <a:buFont typeface="Wingdings" panose="05000000000000000000" pitchFamily="2" charset="2"/>
              <a:buChar char="ü"/>
            </a:pPr>
            <a:r>
              <a:rPr lang="en-GB" dirty="0"/>
              <a:t>Official documentation, is it credible?</a:t>
            </a:r>
          </a:p>
          <a:p>
            <a:pPr eaLnBrk="1" hangingPunct="1"/>
            <a:r>
              <a:rPr lang="en-GB" dirty="0"/>
              <a:t>All relevant royalties and taxes are paid</a:t>
            </a:r>
          </a:p>
          <a:p>
            <a:pPr lvl="1">
              <a:buFont typeface="Wingdings" panose="05000000000000000000" pitchFamily="2" charset="2"/>
              <a:buChar char="ü"/>
            </a:pPr>
            <a:r>
              <a:rPr lang="en-GB" dirty="0"/>
              <a:t>Audited internal procedures </a:t>
            </a:r>
          </a:p>
          <a:p>
            <a:pPr lvl="1">
              <a:buFont typeface="Wingdings" panose="05000000000000000000" pitchFamily="2" charset="2"/>
              <a:buChar char="ü"/>
            </a:pPr>
            <a:r>
              <a:rPr lang="en-GB" dirty="0"/>
              <a:t>Official documentation, is it credible</a:t>
            </a:r>
            <a:r>
              <a:rPr lang="en-GB" dirty="0" smtClean="0"/>
              <a:t>?</a:t>
            </a:r>
          </a:p>
          <a:p>
            <a:pPr marL="457200" lvl="1" indent="0">
              <a:buNone/>
            </a:pPr>
            <a:endParaRPr lang="en-GB" dirty="0" smtClean="0"/>
          </a:p>
          <a:p>
            <a:pPr marL="0" indent="0" eaLnBrk="1" hangingPunct="1">
              <a:buNone/>
            </a:pPr>
            <a:r>
              <a:rPr lang="en-GB" dirty="0" smtClean="0">
                <a:sym typeface="Wingdings" panose="05000000000000000000" pitchFamily="2" charset="2"/>
              </a:rPr>
              <a:t> </a:t>
            </a:r>
            <a:r>
              <a:rPr lang="en-GB" dirty="0" smtClean="0"/>
              <a:t>Legality </a:t>
            </a:r>
            <a:r>
              <a:rPr lang="en-GB" dirty="0"/>
              <a:t>verification schemes can be a useful tool</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20</a:t>
            </a:fld>
            <a:endParaRPr lang="zh-TW" altLang="en-US"/>
          </a:p>
        </p:txBody>
      </p:sp>
    </p:spTree>
    <p:extLst>
      <p:ext uri="{BB962C8B-B14F-4D97-AF65-F5344CB8AC3E}">
        <p14:creationId xmlns:p14="http://schemas.microsoft.com/office/powerpoint/2010/main" val="4208253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dirty="0" smtClean="0">
                <a:solidFill>
                  <a:srgbClr val="006600"/>
                </a:solidFill>
              </a:rPr>
              <a:t>Evidence of sustainability – what you need to know</a:t>
            </a:r>
            <a:endParaRPr lang="en-US" dirty="0" smtClean="0">
              <a:solidFill>
                <a:srgbClr val="006600"/>
              </a:solidFill>
            </a:endParaRPr>
          </a:p>
        </p:txBody>
      </p:sp>
      <p:sp>
        <p:nvSpPr>
          <p:cNvPr id="22531" name="Rectangle 3"/>
          <p:cNvSpPr>
            <a:spLocks noGrp="1" noChangeArrowheads="1"/>
          </p:cNvSpPr>
          <p:nvPr>
            <p:ph idx="1"/>
          </p:nvPr>
        </p:nvSpPr>
        <p:spPr/>
        <p:txBody>
          <a:bodyPr/>
          <a:lstStyle/>
          <a:p>
            <a:pPr eaLnBrk="1" hangingPunct="1"/>
            <a:r>
              <a:rPr lang="en-GB" dirty="0"/>
              <a:t>How is sustainability defined?</a:t>
            </a:r>
          </a:p>
          <a:p>
            <a:pPr eaLnBrk="1" hangingPunct="1"/>
            <a:r>
              <a:rPr lang="en-GB" dirty="0"/>
              <a:t>Is the forest management meeting the definition? </a:t>
            </a:r>
          </a:p>
          <a:p>
            <a:pPr eaLnBrk="1" hangingPunct="1"/>
            <a:r>
              <a:rPr lang="en-GB" dirty="0"/>
              <a:t>How is it documented and verified?</a:t>
            </a:r>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US" sz="24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21</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3348" y="3962400"/>
            <a:ext cx="7248525" cy="2895600"/>
          </a:xfrm>
          <a:prstGeom prst="rect">
            <a:avLst/>
          </a:prstGeom>
        </p:spPr>
      </p:pic>
    </p:spTree>
    <p:extLst>
      <p:ext uri="{BB962C8B-B14F-4D97-AF65-F5344CB8AC3E}">
        <p14:creationId xmlns:p14="http://schemas.microsoft.com/office/powerpoint/2010/main" val="1368473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26785"/>
            <a:ext cx="10515600" cy="1325563"/>
          </a:xfrm>
        </p:spPr>
        <p:txBody>
          <a:bodyPr>
            <a:normAutofit/>
          </a:bodyPr>
          <a:lstStyle/>
          <a:p>
            <a:r>
              <a:rPr lang="en-GB" dirty="0" smtClean="0">
                <a:solidFill>
                  <a:srgbClr val="006600"/>
                </a:solidFill>
              </a:rPr>
              <a:t>Supply chain information - evidence of traceability (1/3)</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a:t>How is it ensured and documented that the legal and sustainably harvested timber is not mixed or substituted through the supply chain? </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22</a:t>
            </a:fld>
            <a:endParaRPr lang="zh-TW" altLang="en-US"/>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3348" y="4668716"/>
            <a:ext cx="10058400" cy="2189284"/>
          </a:xfrm>
          <a:prstGeom prst="rect">
            <a:avLst/>
          </a:prstGeom>
        </p:spPr>
      </p:pic>
    </p:spTree>
    <p:extLst>
      <p:ext uri="{BB962C8B-B14F-4D97-AF65-F5344CB8AC3E}">
        <p14:creationId xmlns:p14="http://schemas.microsoft.com/office/powerpoint/2010/main" val="24796569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pPr eaLnBrk="1" hangingPunct="1"/>
            <a:r>
              <a:rPr lang="en-GB" dirty="0" smtClean="0">
                <a:solidFill>
                  <a:srgbClr val="006600"/>
                </a:solidFill>
              </a:rPr>
              <a:t>Supply chain information - evidence of traceability (2/3)</a:t>
            </a:r>
            <a:endParaRPr lang="en-US" dirty="0" smtClean="0">
              <a:solidFill>
                <a:srgbClr val="006600"/>
              </a:solidFill>
            </a:endParaRPr>
          </a:p>
        </p:txBody>
      </p:sp>
      <p:sp>
        <p:nvSpPr>
          <p:cNvPr id="24579" name="Rectangle 3"/>
          <p:cNvSpPr>
            <a:spLocks noGrp="1" noChangeArrowheads="1"/>
          </p:cNvSpPr>
          <p:nvPr>
            <p:ph idx="1"/>
          </p:nvPr>
        </p:nvSpPr>
        <p:spPr>
          <a:xfrm>
            <a:off x="374382" y="2192564"/>
            <a:ext cx="11505304" cy="3691443"/>
          </a:xfrm>
        </p:spPr>
        <p:txBody>
          <a:bodyPr/>
          <a:lstStyle/>
          <a:p>
            <a:pPr eaLnBrk="1" hangingPunct="1">
              <a:lnSpc>
                <a:spcPct val="90000"/>
              </a:lnSpc>
            </a:pPr>
            <a:r>
              <a:rPr lang="en-GB" dirty="0"/>
              <a:t>Log tracking </a:t>
            </a:r>
          </a:p>
          <a:p>
            <a:pPr lvl="1" eaLnBrk="1" hangingPunct="1">
              <a:lnSpc>
                <a:spcPct val="90000"/>
              </a:lnSpc>
            </a:pPr>
            <a:r>
              <a:rPr lang="en-GB" dirty="0"/>
              <a:t>Tally sheets from the forest indicating initial marks, tally sheets from the mill indicating receipt of same logs, producing the </a:t>
            </a:r>
            <a:r>
              <a:rPr lang="en-GB" dirty="0" err="1"/>
              <a:t>sawmill’s</a:t>
            </a:r>
            <a:r>
              <a:rPr lang="en-GB" dirty="0"/>
              <a:t> packing list with marks indicated</a:t>
            </a:r>
          </a:p>
          <a:p>
            <a:pPr eaLnBrk="1" hangingPunct="1">
              <a:lnSpc>
                <a:spcPct val="90000"/>
              </a:lnSpc>
            </a:pPr>
            <a:r>
              <a:rPr lang="en-GB" dirty="0"/>
              <a:t>Sawmill’s internal systems: how do they segregate the timber?</a:t>
            </a:r>
          </a:p>
          <a:p>
            <a:pPr lvl="1" eaLnBrk="1" hangingPunct="1">
              <a:lnSpc>
                <a:spcPct val="90000"/>
              </a:lnSpc>
            </a:pPr>
            <a:r>
              <a:rPr lang="en-GB" dirty="0"/>
              <a:t>Documented procedures and evidence of audit</a:t>
            </a:r>
          </a:p>
          <a:p>
            <a:pPr lvl="1" eaLnBrk="1" hangingPunct="1">
              <a:lnSpc>
                <a:spcPct val="90000"/>
              </a:lnSpc>
              <a:buFontTx/>
              <a:buNone/>
            </a:pP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23</a:t>
            </a:fld>
            <a:endParaRPr lang="zh-TW"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382" y="4676775"/>
            <a:ext cx="8467725" cy="2181225"/>
          </a:xfrm>
          <a:prstGeom prst="rect">
            <a:avLst/>
          </a:prstGeom>
        </p:spPr>
      </p:pic>
    </p:spTree>
    <p:extLst>
      <p:ext uri="{BB962C8B-B14F-4D97-AF65-F5344CB8AC3E}">
        <p14:creationId xmlns:p14="http://schemas.microsoft.com/office/powerpoint/2010/main" val="10680108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401210" y="1161777"/>
            <a:ext cx="10865503" cy="1143000"/>
          </a:xfrm>
        </p:spPr>
        <p:txBody>
          <a:bodyPr>
            <a:normAutofit/>
          </a:bodyPr>
          <a:lstStyle/>
          <a:p>
            <a:pPr eaLnBrk="1" hangingPunct="1"/>
            <a:r>
              <a:rPr lang="en-GB" dirty="0" smtClean="0">
                <a:solidFill>
                  <a:srgbClr val="006600"/>
                </a:solidFill>
              </a:rPr>
              <a:t>Supply chain information - evidence of traceability (3/3)</a:t>
            </a:r>
            <a:endParaRPr lang="en-US" dirty="0" smtClean="0">
              <a:solidFill>
                <a:srgbClr val="006600"/>
              </a:solidFill>
            </a:endParaRPr>
          </a:p>
        </p:txBody>
      </p:sp>
      <p:sp>
        <p:nvSpPr>
          <p:cNvPr id="25602" name="Rectangle 3"/>
          <p:cNvSpPr>
            <a:spLocks noGrp="1" noChangeArrowheads="1"/>
          </p:cNvSpPr>
          <p:nvPr>
            <p:ph idx="1"/>
          </p:nvPr>
        </p:nvSpPr>
        <p:spPr>
          <a:xfrm>
            <a:off x="461317" y="2206625"/>
            <a:ext cx="5554960" cy="4525963"/>
          </a:xfrm>
        </p:spPr>
        <p:txBody>
          <a:bodyPr>
            <a:normAutofit/>
          </a:bodyPr>
          <a:lstStyle/>
          <a:p>
            <a:pPr eaLnBrk="1" hangingPunct="1"/>
            <a:r>
              <a:rPr lang="en-GB" dirty="0"/>
              <a:t>Bill of lading</a:t>
            </a:r>
          </a:p>
          <a:p>
            <a:pPr eaLnBrk="1" hangingPunct="1"/>
            <a:r>
              <a:rPr lang="en-GB" dirty="0"/>
              <a:t>Transport and delivery documentation</a:t>
            </a:r>
          </a:p>
          <a:p>
            <a:pPr lvl="1" eaLnBrk="1" hangingPunct="1"/>
            <a:r>
              <a:rPr lang="en-GB" dirty="0" smtClean="0"/>
              <a:t>Invoices, delivery notes</a:t>
            </a:r>
          </a:p>
          <a:p>
            <a:pPr eaLnBrk="1" hangingPunct="1"/>
            <a:r>
              <a:rPr lang="en-GB" dirty="0"/>
              <a:t>Export certificate</a:t>
            </a:r>
          </a:p>
          <a:p>
            <a:pPr lvl="1" eaLnBrk="1" hangingPunct="1"/>
            <a:r>
              <a:rPr lang="en-GB" dirty="0" smtClean="0"/>
              <a:t>Do the dates coincide etc.</a:t>
            </a:r>
          </a:p>
          <a:p>
            <a:pPr eaLnBrk="1" hangingPunct="1"/>
            <a:r>
              <a:rPr lang="en-GB" dirty="0"/>
              <a:t>Log tracking at the timber merchant</a:t>
            </a:r>
            <a:endParaRPr lang="en-US" dirty="0"/>
          </a:p>
        </p:txBody>
      </p:sp>
      <p:pic>
        <p:nvPicPr>
          <p:cNvPr id="25605" name="Picture 2" descr="Bill of Ladi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2443" y="2233476"/>
            <a:ext cx="1453557" cy="1879600"/>
          </a:xfrm>
          <a:prstGeom prst="rect">
            <a:avLst/>
          </a:prstGeom>
          <a:noFill/>
          <a:ln w="9525">
            <a:solidFill>
              <a:schemeClr val="tx1"/>
            </a:solidFill>
            <a:miter lim="800000"/>
            <a:headEnd/>
            <a:tailEnd/>
          </a:ln>
        </p:spPr>
      </p:pic>
      <p:sp>
        <p:nvSpPr>
          <p:cNvPr id="3" name="Slide Number Placeholder 2"/>
          <p:cNvSpPr>
            <a:spLocks noGrp="1"/>
          </p:cNvSpPr>
          <p:nvPr>
            <p:ph type="sldNum" sz="quarter" idx="12"/>
          </p:nvPr>
        </p:nvSpPr>
        <p:spPr/>
        <p:txBody>
          <a:bodyPr/>
          <a:lstStyle/>
          <a:p>
            <a:fld id="{A4CE05BE-1510-4BF9-B87A-E3BAF5EBDA19}" type="slidenum">
              <a:rPr lang="zh-TW" altLang="en-US" smtClean="0"/>
              <a:t>24</a:t>
            </a:fld>
            <a:endParaRPr lang="zh-TW" altLang="en-US"/>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10300" y="2217258"/>
            <a:ext cx="5981700" cy="4076700"/>
          </a:xfrm>
          <a:prstGeom prst="rect">
            <a:avLst/>
          </a:prstGeom>
        </p:spPr>
      </p:pic>
    </p:spTree>
    <p:extLst>
      <p:ext uri="{BB962C8B-B14F-4D97-AF65-F5344CB8AC3E}">
        <p14:creationId xmlns:p14="http://schemas.microsoft.com/office/powerpoint/2010/main" val="16607759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43348" y="1189893"/>
            <a:ext cx="9144000" cy="1143000"/>
          </a:xfrm>
        </p:spPr>
        <p:txBody>
          <a:bodyPr/>
          <a:lstStyle/>
          <a:p>
            <a:pPr eaLnBrk="1" hangingPunct="1"/>
            <a:r>
              <a:rPr lang="en-GB" dirty="0" smtClean="0">
                <a:solidFill>
                  <a:srgbClr val="006600"/>
                </a:solidFill>
              </a:rPr>
              <a:t>Verification of evidence</a:t>
            </a:r>
            <a:endParaRPr lang="en-US" dirty="0" smtClean="0">
              <a:solidFill>
                <a:srgbClr val="006600"/>
              </a:solidFill>
            </a:endParaRPr>
          </a:p>
        </p:txBody>
      </p:sp>
      <p:sp>
        <p:nvSpPr>
          <p:cNvPr id="26627" name="Rectangle 3"/>
          <p:cNvSpPr>
            <a:spLocks noGrp="1" noChangeArrowheads="1"/>
          </p:cNvSpPr>
          <p:nvPr>
            <p:ph idx="1"/>
          </p:nvPr>
        </p:nvSpPr>
        <p:spPr>
          <a:xfrm>
            <a:off x="343348" y="2220517"/>
            <a:ext cx="11402338" cy="1752769"/>
          </a:xfrm>
        </p:spPr>
        <p:txBody>
          <a:bodyPr/>
          <a:lstStyle/>
          <a:p>
            <a:pPr eaLnBrk="1" hangingPunct="1"/>
            <a:r>
              <a:rPr lang="en-GB" dirty="0"/>
              <a:t>Robustness of the evidence should reflect the level of risk</a:t>
            </a:r>
          </a:p>
          <a:p>
            <a:pPr lvl="1" eaLnBrk="1" hangingPunct="1"/>
            <a:r>
              <a:rPr lang="en-GB" dirty="0"/>
              <a:t>In high risk cases, you should require </a:t>
            </a:r>
            <a:r>
              <a:rPr lang="en-GB" dirty="0" smtClean="0"/>
              <a:t>third party/independent </a:t>
            </a:r>
            <a:r>
              <a:rPr lang="en-GB" dirty="0"/>
              <a:t>verification of the supply chain and forest management as evidence</a:t>
            </a:r>
          </a:p>
          <a:p>
            <a:pPr eaLnBrk="1" hangingPunct="1"/>
            <a:r>
              <a:rPr lang="en-US" dirty="0"/>
              <a:t>Evidence should be assessed on a case by case basis</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25</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3348" y="4350059"/>
            <a:ext cx="10860573" cy="2507942"/>
          </a:xfrm>
          <a:prstGeom prst="rect">
            <a:avLst/>
          </a:prstGeom>
        </p:spPr>
      </p:pic>
    </p:spTree>
    <p:extLst>
      <p:ext uri="{BB962C8B-B14F-4D97-AF65-F5344CB8AC3E}">
        <p14:creationId xmlns:p14="http://schemas.microsoft.com/office/powerpoint/2010/main" val="15741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GB" dirty="0" smtClean="0">
                <a:solidFill>
                  <a:srgbClr val="006600"/>
                </a:solidFill>
              </a:rPr>
              <a:t>Summary - evidence</a:t>
            </a:r>
          </a:p>
        </p:txBody>
      </p:sp>
      <p:sp>
        <p:nvSpPr>
          <p:cNvPr id="27651" name="Rectangle 3"/>
          <p:cNvSpPr>
            <a:spLocks noGrp="1" noChangeArrowheads="1"/>
          </p:cNvSpPr>
          <p:nvPr>
            <p:ph idx="1"/>
          </p:nvPr>
        </p:nvSpPr>
        <p:spPr/>
        <p:txBody>
          <a:bodyPr>
            <a:normAutofit/>
          </a:bodyPr>
          <a:lstStyle/>
          <a:p>
            <a:pPr eaLnBrk="1" hangingPunct="1">
              <a:lnSpc>
                <a:spcPct val="90000"/>
              </a:lnSpc>
              <a:spcAft>
                <a:spcPct val="20000"/>
              </a:spcAft>
            </a:pPr>
            <a:r>
              <a:rPr lang="en-GB" dirty="0"/>
              <a:t>Always check the validity, scope and credibility of evidence provided to demonstrate legality and </a:t>
            </a:r>
            <a:r>
              <a:rPr lang="en-GB" dirty="0" smtClean="0"/>
              <a:t>sustainability</a:t>
            </a:r>
            <a:endParaRPr lang="en-GB" dirty="0"/>
          </a:p>
          <a:p>
            <a:pPr eaLnBrk="1" hangingPunct="1">
              <a:lnSpc>
                <a:spcPct val="90000"/>
              </a:lnSpc>
              <a:spcAft>
                <a:spcPct val="20000"/>
              </a:spcAft>
            </a:pPr>
            <a:r>
              <a:rPr lang="en-GB" dirty="0"/>
              <a:t>Evidence may be full Chain of Custody certification or evidence with no certification or a combination of </a:t>
            </a:r>
            <a:r>
              <a:rPr lang="en-GB" dirty="0" smtClean="0"/>
              <a:t>both</a:t>
            </a:r>
            <a:endParaRPr lang="en-GB" dirty="0"/>
          </a:p>
          <a:p>
            <a:pPr eaLnBrk="1" hangingPunct="1">
              <a:lnSpc>
                <a:spcPct val="90000"/>
              </a:lnSpc>
              <a:spcAft>
                <a:spcPct val="20000"/>
              </a:spcAft>
            </a:pPr>
            <a:r>
              <a:rPr lang="en-GB" dirty="0"/>
              <a:t>Never presume that timber is from a legal and/or sustainable source just because someone says it </a:t>
            </a:r>
            <a:r>
              <a:rPr lang="en-GB" dirty="0" smtClean="0"/>
              <a:t>is</a:t>
            </a:r>
            <a:endParaRPr lang="en-GB" dirty="0"/>
          </a:p>
          <a:p>
            <a:pPr eaLnBrk="1" hangingPunct="1">
              <a:lnSpc>
                <a:spcPct val="90000"/>
              </a:lnSpc>
              <a:spcAft>
                <a:spcPct val="20000"/>
              </a:spcAft>
            </a:pPr>
            <a:r>
              <a:rPr lang="en-GB" dirty="0"/>
              <a:t>Do not place timber on the market if you cannot confirm the risk is </a:t>
            </a:r>
            <a:r>
              <a:rPr lang="en-GB" dirty="0" smtClean="0"/>
              <a:t>negligible </a:t>
            </a:r>
            <a:endParaRPr lang="en-GB"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26</a:t>
            </a:fld>
            <a:endParaRPr lang="zh-TW" altLang="en-US"/>
          </a:p>
        </p:txBody>
      </p:sp>
    </p:spTree>
    <p:extLst>
      <p:ext uri="{BB962C8B-B14F-4D97-AF65-F5344CB8AC3E}">
        <p14:creationId xmlns:p14="http://schemas.microsoft.com/office/powerpoint/2010/main" val="324317012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8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ChangeArrowheads="1"/>
          </p:cNvSpPr>
          <p:nvPr/>
        </p:nvSpPr>
        <p:spPr bwMode="auto">
          <a:xfrm>
            <a:off x="571083" y="2206625"/>
            <a:ext cx="3658815" cy="4598987"/>
          </a:xfrm>
          <a:prstGeom prst="rect">
            <a:avLst/>
          </a:prstGeom>
          <a:solidFill>
            <a:srgbClr val="FEE0AD"/>
          </a:solidFill>
          <a:ln w="9525">
            <a:noFill/>
            <a:round/>
            <a:headEnd/>
            <a:tailEnd/>
          </a:ln>
        </p:spPr>
        <p:txBody>
          <a:bodyPr wrap="none" lIns="82945" tIns="41473" rIns="82945" bIns="41473" anchor="ctr"/>
          <a:lstStyle/>
          <a:p>
            <a:pPr defTabSz="828675" hangingPunct="0">
              <a:lnSpc>
                <a:spcPct val="93000"/>
              </a:lnSpc>
              <a:buClr>
                <a:srgbClr val="000000"/>
              </a:buClr>
              <a:buSzPct val="100000"/>
            </a:pPr>
            <a:endParaRPr lang="en-GB" sz="1600">
              <a:ea typeface="MS Gothic" pitchFamily="49" charset="-128"/>
            </a:endParaRPr>
          </a:p>
        </p:txBody>
      </p:sp>
      <p:sp>
        <p:nvSpPr>
          <p:cNvPr id="4101" name="Rectangle 4"/>
          <p:cNvSpPr>
            <a:spLocks noChangeArrowheads="1"/>
          </p:cNvSpPr>
          <p:nvPr/>
        </p:nvSpPr>
        <p:spPr bwMode="auto">
          <a:xfrm>
            <a:off x="643090" y="2330153"/>
            <a:ext cx="3494732" cy="4046537"/>
          </a:xfrm>
          <a:prstGeom prst="rect">
            <a:avLst/>
          </a:prstGeom>
          <a:noFill/>
          <a:ln w="9525">
            <a:noFill/>
            <a:round/>
            <a:headEnd/>
            <a:tailEnd/>
          </a:ln>
        </p:spPr>
        <p:txBody>
          <a:bodyPr lIns="81639" tIns="42452" rIns="81639" bIns="42452"/>
          <a:lstStyle/>
          <a:p>
            <a:pPr algn="ctr" defTabSz="407988">
              <a:spcBef>
                <a:spcPts val="725"/>
              </a:spcBef>
              <a:buClr>
                <a:srgbClr val="000000"/>
              </a:buClr>
              <a:buSzPct val="100000"/>
              <a:tabLst>
                <a:tab pos="657225" algn="l"/>
                <a:tab pos="1312863" algn="l"/>
                <a:tab pos="1970088" algn="l"/>
                <a:tab pos="2627313" algn="l"/>
                <a:tab pos="3282950" algn="l"/>
                <a:tab pos="3940175" algn="l"/>
              </a:tabLst>
            </a:pPr>
            <a:r>
              <a:rPr lang="en-AU" b="1" dirty="0">
                <a:solidFill>
                  <a:srgbClr val="000000"/>
                </a:solidFill>
                <a:ea typeface="ＭＳ Ｐゴシック" pitchFamily="34" charset="-128"/>
              </a:rPr>
              <a:t>Written claims such as…. </a:t>
            </a:r>
          </a:p>
          <a:p>
            <a:pPr defTabSz="407988">
              <a:spcBef>
                <a:spcPts val="725"/>
              </a:spcBef>
              <a:buClr>
                <a:srgbClr val="000000"/>
              </a:buClr>
              <a:buSzPct val="100000"/>
              <a:tabLst>
                <a:tab pos="657225" algn="l"/>
                <a:tab pos="1312863" algn="l"/>
                <a:tab pos="1970088" algn="l"/>
                <a:tab pos="2627313" algn="l"/>
                <a:tab pos="3282950" algn="l"/>
                <a:tab pos="3940175" algn="l"/>
              </a:tabLst>
            </a:pPr>
            <a:endParaRPr lang="en-AU" b="1" dirty="0">
              <a:solidFill>
                <a:srgbClr val="000000"/>
              </a:solidFill>
              <a:ea typeface="ＭＳ Ｐゴシック" pitchFamily="34" charset="-128"/>
            </a:endParaRPr>
          </a:p>
          <a:p>
            <a:pPr algn="ctr" defTabSz="407988">
              <a:spcBef>
                <a:spcPts val="725"/>
              </a:spcBef>
              <a:tabLst>
                <a:tab pos="657225" algn="l"/>
                <a:tab pos="1312863" algn="l"/>
                <a:tab pos="1970088" algn="l"/>
                <a:tab pos="2627313" algn="l"/>
                <a:tab pos="3282950" algn="l"/>
                <a:tab pos="3940175" algn="l"/>
              </a:tabLst>
            </a:pPr>
            <a:r>
              <a:rPr lang="en-AU" i="1" dirty="0">
                <a:solidFill>
                  <a:srgbClr val="000000"/>
                </a:solidFill>
                <a:ea typeface="ＭＳ Ｐゴシック" pitchFamily="34" charset="-128"/>
              </a:rPr>
              <a:t>“All our timber is sourced from legal and sustainable sources in compliance with our national laws”</a:t>
            </a:r>
          </a:p>
        </p:txBody>
      </p:sp>
      <p:sp>
        <p:nvSpPr>
          <p:cNvPr id="4102" name="Rectangle 5"/>
          <p:cNvSpPr>
            <a:spLocks noChangeArrowheads="1"/>
          </p:cNvSpPr>
          <p:nvPr/>
        </p:nvSpPr>
        <p:spPr bwMode="auto">
          <a:xfrm>
            <a:off x="4199255" y="2224154"/>
            <a:ext cx="3672000" cy="4570347"/>
          </a:xfrm>
          <a:prstGeom prst="rect">
            <a:avLst/>
          </a:prstGeom>
          <a:solidFill>
            <a:srgbClr val="A1DABF"/>
          </a:solidFill>
          <a:ln w="9525">
            <a:noFill/>
            <a:round/>
            <a:headEnd/>
            <a:tailEnd/>
          </a:ln>
        </p:spPr>
        <p:txBody>
          <a:bodyPr wrap="none" lIns="81639" tIns="42452" rIns="81639" bIns="42452" anchor="ctr"/>
          <a:lstStyle/>
          <a:p>
            <a:pPr algn="ctr" defTabSz="407988">
              <a:spcBef>
                <a:spcPts val="313"/>
              </a:spcBef>
              <a:buClr>
                <a:srgbClr val="000000"/>
              </a:buClr>
              <a:buSzPct val="100000"/>
              <a:tabLst>
                <a:tab pos="657225" algn="l"/>
                <a:tab pos="1312863" algn="l"/>
                <a:tab pos="1970088" algn="l"/>
                <a:tab pos="2627313" algn="l"/>
                <a:tab pos="3282950" algn="l"/>
                <a:tab pos="3940175" algn="l"/>
              </a:tabLst>
            </a:pPr>
            <a:endParaRPr lang="en-AU" sz="1300" b="1">
              <a:solidFill>
                <a:srgbClr val="000000"/>
              </a:solidFill>
              <a:ea typeface="ＭＳ Ｐゴシック" pitchFamily="34" charset="-128"/>
            </a:endParaRPr>
          </a:p>
          <a:p>
            <a:pPr algn="ctr" defTabSz="407988">
              <a:buClr>
                <a:srgbClr val="000000"/>
              </a:buClr>
              <a:buSzPct val="100000"/>
              <a:tabLst>
                <a:tab pos="657225" algn="l"/>
                <a:tab pos="1312863" algn="l"/>
                <a:tab pos="1970088" algn="l"/>
                <a:tab pos="2627313" algn="l"/>
                <a:tab pos="3282950" algn="l"/>
                <a:tab pos="3940175" algn="l"/>
              </a:tabLst>
            </a:pPr>
            <a:endParaRPr lang="en-AU" sz="1300" b="1">
              <a:solidFill>
                <a:srgbClr val="000000"/>
              </a:solidFill>
              <a:ea typeface="ＭＳ Ｐゴシック" pitchFamily="34" charset="-128"/>
            </a:endParaRPr>
          </a:p>
        </p:txBody>
      </p:sp>
      <p:pic>
        <p:nvPicPr>
          <p:cNvPr id="4103"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03305" y="3554288"/>
            <a:ext cx="3733676" cy="3240212"/>
          </a:xfrm>
          <a:prstGeom prst="rect">
            <a:avLst/>
          </a:prstGeom>
          <a:noFill/>
          <a:ln w="9525">
            <a:noFill/>
            <a:round/>
            <a:headEnd/>
            <a:tailEnd/>
          </a:ln>
        </p:spPr>
      </p:pic>
      <p:sp>
        <p:nvSpPr>
          <p:cNvPr id="4104" name="Text Box 7"/>
          <p:cNvSpPr txBox="1">
            <a:spLocks noChangeArrowheads="1"/>
          </p:cNvSpPr>
          <p:nvPr/>
        </p:nvSpPr>
        <p:spPr bwMode="auto">
          <a:xfrm>
            <a:off x="4209829" y="2330153"/>
            <a:ext cx="3672533" cy="639731"/>
          </a:xfrm>
          <a:prstGeom prst="rect">
            <a:avLst/>
          </a:prstGeom>
          <a:noFill/>
          <a:ln w="9525">
            <a:noFill/>
            <a:round/>
            <a:headEnd/>
            <a:tailEnd/>
          </a:ln>
        </p:spPr>
        <p:txBody>
          <a:bodyPr wrap="square" lIns="81639" tIns="42452" rIns="81639" bIns="42452">
            <a:spAutoFit/>
          </a:bodyPr>
          <a:lstStyle/>
          <a:p>
            <a:pPr algn="ctr" defTabSz="407988" hangingPunct="0">
              <a:spcBef>
                <a:spcPts val="1813"/>
              </a:spcBef>
              <a:buClr>
                <a:srgbClr val="000000"/>
              </a:buClr>
              <a:buSzPct val="100000"/>
              <a:tabLst>
                <a:tab pos="657225" algn="l"/>
                <a:tab pos="1312863" algn="l"/>
                <a:tab pos="1970088" algn="l"/>
                <a:tab pos="2627313" algn="l"/>
                <a:tab pos="3282950" algn="l"/>
                <a:tab pos="3940175" algn="l"/>
              </a:tabLst>
            </a:pPr>
            <a:r>
              <a:rPr lang="en-GB" b="1" dirty="0">
                <a:solidFill>
                  <a:srgbClr val="000000"/>
                </a:solidFill>
                <a:ea typeface="MS Gothic" pitchFamily="49" charset="-128"/>
              </a:rPr>
              <a:t>Certificates such</a:t>
            </a:r>
            <a:br>
              <a:rPr lang="en-GB" b="1" dirty="0">
                <a:solidFill>
                  <a:srgbClr val="000000"/>
                </a:solidFill>
                <a:ea typeface="MS Gothic" pitchFamily="49" charset="-128"/>
              </a:rPr>
            </a:br>
            <a:r>
              <a:rPr lang="en-GB" b="1" dirty="0">
                <a:solidFill>
                  <a:srgbClr val="000000"/>
                </a:solidFill>
                <a:ea typeface="MS Gothic" pitchFamily="49" charset="-128"/>
              </a:rPr>
              <a:t>as….</a:t>
            </a:r>
          </a:p>
        </p:txBody>
      </p:sp>
      <p:sp>
        <p:nvSpPr>
          <p:cNvPr id="2" name="Title 1"/>
          <p:cNvSpPr>
            <a:spLocks noGrp="1"/>
          </p:cNvSpPr>
          <p:nvPr>
            <p:ph type="title"/>
          </p:nvPr>
        </p:nvSpPr>
        <p:spPr>
          <a:xfrm>
            <a:off x="365119" y="1273742"/>
            <a:ext cx="10515600" cy="1325563"/>
          </a:xfrm>
        </p:spPr>
        <p:txBody>
          <a:bodyPr>
            <a:normAutofit/>
          </a:bodyPr>
          <a:lstStyle/>
          <a:p>
            <a:r>
              <a:rPr lang="en-AU" dirty="0">
                <a:solidFill>
                  <a:srgbClr val="006600"/>
                </a:solidFill>
                <a:ea typeface="MS Gothic" pitchFamily="49" charset="-128"/>
              </a:rPr>
              <a:t>What evidence </a:t>
            </a:r>
            <a:r>
              <a:rPr lang="en-AU" dirty="0" smtClean="0">
                <a:solidFill>
                  <a:srgbClr val="006600"/>
                </a:solidFill>
                <a:ea typeface="MS Gothic" pitchFamily="49" charset="-128"/>
              </a:rPr>
              <a:t>not to </a:t>
            </a:r>
            <a:r>
              <a:rPr lang="en-AU" dirty="0">
                <a:solidFill>
                  <a:srgbClr val="006600"/>
                </a:solidFill>
                <a:ea typeface="MS Gothic" pitchFamily="49" charset="-128"/>
              </a:rPr>
              <a:t>accept?</a:t>
            </a:r>
            <a:r>
              <a:rPr lang="en-AU" dirty="0">
                <a:ea typeface="MS Gothic" pitchFamily="49" charset="-128"/>
              </a:rPr>
              <a:t/>
            </a:r>
            <a:br>
              <a:rPr lang="en-AU" dirty="0">
                <a:ea typeface="MS Gothic" pitchFamily="49" charset="-128"/>
              </a:rPr>
            </a:br>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3</a:t>
            </a:fld>
            <a:endParaRPr lang="zh-TW" altLang="en-US"/>
          </a:p>
        </p:txBody>
      </p:sp>
    </p:spTree>
    <p:extLst>
      <p:ext uri="{BB962C8B-B14F-4D97-AF65-F5344CB8AC3E}">
        <p14:creationId xmlns:p14="http://schemas.microsoft.com/office/powerpoint/2010/main" val="97479447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r>
              <a:rPr lang="en-GB" dirty="0" smtClean="0">
                <a:solidFill>
                  <a:srgbClr val="006600"/>
                </a:solidFill>
              </a:rPr>
              <a:t>Adequate evidence – proving legality and sustainability</a:t>
            </a:r>
          </a:p>
        </p:txBody>
      </p:sp>
      <p:sp>
        <p:nvSpPr>
          <p:cNvPr id="5123" name="Rectangle 3"/>
          <p:cNvSpPr>
            <a:spLocks noGrp="1" noChangeArrowheads="1"/>
          </p:cNvSpPr>
          <p:nvPr>
            <p:ph idx="1"/>
          </p:nvPr>
        </p:nvSpPr>
        <p:spPr>
          <a:xfrm>
            <a:off x="343348" y="2220517"/>
            <a:ext cx="11505304" cy="3691443"/>
          </a:xfrm>
        </p:spPr>
        <p:txBody>
          <a:bodyPr/>
          <a:lstStyle/>
          <a:p>
            <a:pPr eaLnBrk="1" hangingPunct="1"/>
            <a:r>
              <a:rPr lang="en-GB" dirty="0" smtClean="0"/>
              <a:t>Forest certification</a:t>
            </a:r>
          </a:p>
          <a:p>
            <a:pPr eaLnBrk="1" hangingPunct="1"/>
            <a:r>
              <a:rPr lang="en-GB" dirty="0" smtClean="0"/>
              <a:t>All other types of evidence that certain requirements (e.g. EU Timber Regulation) have been met</a:t>
            </a:r>
          </a:p>
          <a:p>
            <a:pPr eaLnBrk="1" hangingPunct="1"/>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4</a:t>
            </a:fld>
            <a:endParaRPr lang="zh-TW" altLang="en-US"/>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6277" y="4363558"/>
            <a:ext cx="10010775" cy="2505075"/>
          </a:xfrm>
          <a:prstGeom prst="rect">
            <a:avLst/>
          </a:prstGeom>
        </p:spPr>
      </p:pic>
    </p:spTree>
    <p:extLst>
      <p:ext uri="{BB962C8B-B14F-4D97-AF65-F5344CB8AC3E}">
        <p14:creationId xmlns:p14="http://schemas.microsoft.com/office/powerpoint/2010/main" val="21910156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 name="Rectangle 2"/>
          <p:cNvSpPr>
            <a:spLocks noGrp="1" noChangeArrowheads="1"/>
          </p:cNvSpPr>
          <p:nvPr>
            <p:ph type="title"/>
          </p:nvPr>
        </p:nvSpPr>
        <p:spPr/>
        <p:txBody>
          <a:bodyPr/>
          <a:lstStyle/>
          <a:p>
            <a:pPr eaLnBrk="1" hangingPunct="1"/>
            <a:r>
              <a:rPr lang="en-GB" dirty="0" smtClean="0">
                <a:solidFill>
                  <a:srgbClr val="006600"/>
                </a:solidFill>
              </a:rPr>
              <a:t>Forest certification</a:t>
            </a:r>
          </a:p>
        </p:txBody>
      </p:sp>
      <p:sp>
        <p:nvSpPr>
          <p:cNvPr id="21" name="Rectangle 20"/>
          <p:cNvSpPr/>
          <p:nvPr/>
        </p:nvSpPr>
        <p:spPr>
          <a:xfrm>
            <a:off x="1460746" y="5103455"/>
            <a:ext cx="9486531" cy="1089529"/>
          </a:xfrm>
          <a:prstGeom prst="rect">
            <a:avLst/>
          </a:prstGeom>
        </p:spPr>
        <p:txBody>
          <a:bodyPr wrap="square">
            <a:spAutoFit/>
          </a:bodyPr>
          <a:lstStyle/>
          <a:p>
            <a:pPr>
              <a:lnSpc>
                <a:spcPct val="90000"/>
              </a:lnSpc>
            </a:pPr>
            <a:r>
              <a:rPr lang="en-GB" sz="2400" dirty="0"/>
              <a:t>Forest certification schemes provide independent verification that forest management and the supply </a:t>
            </a:r>
            <a:r>
              <a:rPr lang="en-GB" sz="2400" dirty="0" smtClean="0"/>
              <a:t>chain meet </a:t>
            </a:r>
            <a:r>
              <a:rPr lang="en-GB" sz="2400" dirty="0"/>
              <a:t>a defined set of requirements (standards)</a:t>
            </a:r>
          </a:p>
        </p:txBody>
      </p:sp>
      <p:pic>
        <p:nvPicPr>
          <p:cNvPr id="23"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08611" y="3803440"/>
            <a:ext cx="696515" cy="863600"/>
          </a:xfrm>
          <a:prstGeom prst="rect">
            <a:avLst/>
          </a:prstGeom>
          <a:noFill/>
          <a:ln w="9525">
            <a:solidFill>
              <a:schemeClr val="tx1"/>
            </a:solidFill>
            <a:miter lim="800000"/>
            <a:headEnd/>
            <a:tailEnd/>
          </a:ln>
        </p:spPr>
      </p:pic>
      <p:pic>
        <p:nvPicPr>
          <p:cNvPr id="24" name="Picture 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28125" y="3803440"/>
            <a:ext cx="696515" cy="863600"/>
          </a:xfrm>
          <a:prstGeom prst="rect">
            <a:avLst/>
          </a:prstGeom>
          <a:noFill/>
          <a:ln w="9525">
            <a:solidFill>
              <a:schemeClr val="tx1"/>
            </a:solidFill>
            <a:miter lim="800000"/>
            <a:headEnd/>
            <a:tailEnd/>
          </a:ln>
        </p:spPr>
      </p:pic>
      <p:pic>
        <p:nvPicPr>
          <p:cNvPr id="25"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47637" y="3803440"/>
            <a:ext cx="696516" cy="863600"/>
          </a:xfrm>
          <a:prstGeom prst="rect">
            <a:avLst/>
          </a:prstGeom>
          <a:noFill/>
          <a:ln w="9525">
            <a:solidFill>
              <a:schemeClr val="tx1"/>
            </a:solidFill>
            <a:miter lim="800000"/>
            <a:headEnd/>
            <a:tailEnd/>
          </a:ln>
        </p:spPr>
      </p:pic>
      <p:pic>
        <p:nvPicPr>
          <p:cNvPr id="26" name="Picture 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67150" y="3803440"/>
            <a:ext cx="696516" cy="863600"/>
          </a:xfrm>
          <a:prstGeom prst="rect">
            <a:avLst/>
          </a:prstGeom>
          <a:noFill/>
          <a:ln w="9525">
            <a:solidFill>
              <a:schemeClr val="tx1"/>
            </a:solidFill>
            <a:miter lim="800000"/>
            <a:headEnd/>
            <a:tailEnd/>
          </a:ln>
        </p:spPr>
      </p:pic>
      <p:pic>
        <p:nvPicPr>
          <p:cNvPr id="27" name="Picture 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86665" y="3803440"/>
            <a:ext cx="696515" cy="863600"/>
          </a:xfrm>
          <a:prstGeom prst="rect">
            <a:avLst/>
          </a:prstGeom>
          <a:noFill/>
          <a:ln w="9525">
            <a:solidFill>
              <a:schemeClr val="tx1"/>
            </a:solidFill>
            <a:miter lim="800000"/>
            <a:headEnd/>
            <a:tailEnd/>
          </a:ln>
        </p:spPr>
      </p:pic>
      <p:pic>
        <p:nvPicPr>
          <p:cNvPr id="28" name="Picture 23" descr="invoice2">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789095" y="3802646"/>
            <a:ext cx="681038" cy="865188"/>
          </a:xfrm>
          <a:prstGeom prst="rect">
            <a:avLst/>
          </a:prstGeom>
          <a:noFill/>
          <a:ln w="9525">
            <a:noFill/>
            <a:miter lim="800000"/>
            <a:headEnd/>
            <a:tailEnd/>
          </a:ln>
        </p:spPr>
      </p:pic>
      <p:sp>
        <p:nvSpPr>
          <p:cNvPr id="29" name="Right Arrow 28"/>
          <p:cNvSpPr/>
          <p:nvPr/>
        </p:nvSpPr>
        <p:spPr bwMode="auto">
          <a:xfrm>
            <a:off x="2783632"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0" name="Picture 29" descr="FOREST.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41631" y="2636838"/>
            <a:ext cx="926592" cy="874776"/>
          </a:xfrm>
          <a:prstGeom prst="rect">
            <a:avLst/>
          </a:prstGeom>
        </p:spPr>
      </p:pic>
      <p:pic>
        <p:nvPicPr>
          <p:cNvPr id="31" name="Picture 30" descr="CHAIR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24392" y="2637251"/>
            <a:ext cx="890016" cy="890016"/>
          </a:xfrm>
          <a:prstGeom prst="rect">
            <a:avLst/>
          </a:prstGeom>
        </p:spPr>
      </p:pic>
      <p:pic>
        <p:nvPicPr>
          <p:cNvPr id="32" name="Picture 31" descr="LOGS.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359696" y="2867336"/>
            <a:ext cx="954024" cy="542544"/>
          </a:xfrm>
          <a:prstGeom prst="rect">
            <a:avLst/>
          </a:prstGeom>
        </p:spPr>
      </p:pic>
      <p:pic>
        <p:nvPicPr>
          <p:cNvPr id="33" name="Picture 32" descr="PROCESSING.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871864" y="2651362"/>
            <a:ext cx="1048512" cy="975360"/>
          </a:xfrm>
          <a:prstGeom prst="rect">
            <a:avLst/>
          </a:prstGeom>
        </p:spPr>
      </p:pic>
      <p:sp>
        <p:nvSpPr>
          <p:cNvPr id="34" name="Right Arrow 33"/>
          <p:cNvSpPr/>
          <p:nvPr/>
        </p:nvSpPr>
        <p:spPr bwMode="auto">
          <a:xfrm>
            <a:off x="4367808"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5" name="Picture 34" descr="MEN AT DESK.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112224" y="2507296"/>
            <a:ext cx="883212" cy="968684"/>
          </a:xfrm>
          <a:prstGeom prst="rect">
            <a:avLst/>
          </a:prstGeom>
        </p:spPr>
      </p:pic>
      <p:sp>
        <p:nvSpPr>
          <p:cNvPr id="36" name="Right Arrow 35"/>
          <p:cNvSpPr/>
          <p:nvPr/>
        </p:nvSpPr>
        <p:spPr bwMode="auto">
          <a:xfrm>
            <a:off x="9048328"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7" name="Picture 36" descr="FACTORY.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528048" y="2507297"/>
            <a:ext cx="1021396" cy="976987"/>
          </a:xfrm>
          <a:prstGeom prst="rect">
            <a:avLst/>
          </a:prstGeom>
        </p:spPr>
      </p:pic>
      <p:sp>
        <p:nvSpPr>
          <p:cNvPr id="38" name="Right Arrow 37"/>
          <p:cNvSpPr/>
          <p:nvPr/>
        </p:nvSpPr>
        <p:spPr bwMode="auto">
          <a:xfrm>
            <a:off x="7536160"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39" name="Right Arrow 38"/>
          <p:cNvSpPr/>
          <p:nvPr/>
        </p:nvSpPr>
        <p:spPr bwMode="auto">
          <a:xfrm>
            <a:off x="5951984"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8148" name="Oval 20"/>
          <p:cNvSpPr>
            <a:spLocks noChangeArrowheads="1"/>
          </p:cNvSpPr>
          <p:nvPr/>
        </p:nvSpPr>
        <p:spPr bwMode="auto">
          <a:xfrm>
            <a:off x="7824192" y="2204864"/>
            <a:ext cx="1584176" cy="2736304"/>
          </a:xfrm>
          <a:prstGeom prst="ellipse">
            <a:avLst/>
          </a:prstGeom>
          <a:solidFill>
            <a:schemeClr val="accent1">
              <a:alpha val="0"/>
            </a:schemeClr>
          </a:solidFill>
          <a:ln w="28575">
            <a:solidFill>
              <a:schemeClr val="tx1"/>
            </a:solidFill>
            <a:round/>
            <a:headEnd/>
            <a:tailEnd/>
          </a:ln>
        </p:spPr>
        <p:txBody>
          <a:bodyPr wrap="none" anchor="ctr"/>
          <a:lstStyle/>
          <a:p>
            <a:endParaRPr lang="en-GB"/>
          </a:p>
        </p:txBody>
      </p:sp>
      <p:sp>
        <p:nvSpPr>
          <p:cNvPr id="48147" name="Rectangle 19"/>
          <p:cNvSpPr>
            <a:spLocks noChangeArrowheads="1"/>
          </p:cNvSpPr>
          <p:nvPr/>
        </p:nvSpPr>
        <p:spPr bwMode="auto">
          <a:xfrm flipV="1">
            <a:off x="1567543" y="2204863"/>
            <a:ext cx="5968617" cy="2643187"/>
          </a:xfrm>
          <a:prstGeom prst="rect">
            <a:avLst/>
          </a:prstGeom>
          <a:noFill/>
          <a:ln w="38100" cmpd="sng">
            <a:solidFill>
              <a:srgbClr val="FF0000"/>
            </a:solidFill>
            <a:miter lim="800000"/>
            <a:headEnd/>
            <a:tailEnd/>
          </a:ln>
        </p:spPr>
        <p:txBody>
          <a:bodyPr wrap="none" anchor="ctr"/>
          <a:lstStyle/>
          <a:p>
            <a:endParaRPr lang="en-GB"/>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5</a:t>
            </a:fld>
            <a:endParaRPr lang="zh-TW" altLang="en-US"/>
          </a:p>
        </p:txBody>
      </p:sp>
    </p:spTree>
    <p:extLst>
      <p:ext uri="{BB962C8B-B14F-4D97-AF65-F5344CB8AC3E}">
        <p14:creationId xmlns:p14="http://schemas.microsoft.com/office/powerpoint/2010/main" val="309380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animEffect transition="in" filter="box(in)">
                                      <p:cBhvr>
                                        <p:cTn id="7" dur="500"/>
                                        <p:tgtEl>
                                          <p:spTgt spid="4814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8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8" grpId="0" animBg="1"/>
      <p:bldP spid="481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GB" dirty="0" smtClean="0">
                <a:solidFill>
                  <a:srgbClr val="006600"/>
                </a:solidFill>
              </a:rPr>
              <a:t>Certificate examples</a:t>
            </a:r>
          </a:p>
        </p:txBody>
      </p:sp>
      <p:graphicFrame>
        <p:nvGraphicFramePr>
          <p:cNvPr id="1026" name="Object 3"/>
          <p:cNvGraphicFramePr>
            <a:graphicFrameLocks noGrp="1" noChangeAspect="1"/>
          </p:cNvGraphicFramePr>
          <p:nvPr>
            <p:ph idx="1"/>
            <p:extLst>
              <p:ext uri="{D42A27DB-BD31-4B8C-83A1-F6EECF244321}">
                <p14:modId xmlns:p14="http://schemas.microsoft.com/office/powerpoint/2010/main" val="3327541623"/>
              </p:ext>
            </p:extLst>
          </p:nvPr>
        </p:nvGraphicFramePr>
        <p:xfrm>
          <a:off x="2382810" y="2433638"/>
          <a:ext cx="5576858" cy="4311178"/>
        </p:xfrm>
        <a:graphic>
          <a:graphicData uri="http://schemas.openxmlformats.org/presentationml/2006/ole">
            <mc:AlternateContent xmlns:mc="http://schemas.openxmlformats.org/markup-compatibility/2006">
              <mc:Choice xmlns:v="urn:schemas-microsoft-com:vml" Requires="v">
                <p:oleObj spid="_x0000_s1069" name="Acrobat Document" r:id="rId4" imgW="7542857" imgH="5830114" progId="AcroExch.Document.7">
                  <p:embed/>
                </p:oleObj>
              </mc:Choice>
              <mc:Fallback>
                <p:oleObj name="Acrobat Document" r:id="rId4" imgW="7542857" imgH="5830114" progId="AcroExch.Document.7">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2810" y="2433638"/>
                        <a:ext cx="5576858" cy="4311178"/>
                      </a:xfrm>
                      <a:prstGeom prst="rect">
                        <a:avLst/>
                      </a:prstGeom>
                      <a:noFill/>
                      <a:ln w="9525">
                        <a:solidFill>
                          <a:schemeClr val="tx1"/>
                        </a:solidFill>
                        <a:miter lim="800000"/>
                        <a:headEnd/>
                        <a:tailEnd/>
                      </a:ln>
                      <a:extLst/>
                    </p:spPr>
                  </p:pic>
                </p:oleObj>
              </mc:Fallback>
            </mc:AlternateContent>
          </a:graphicData>
        </a:graphic>
      </p:graphicFrame>
      <p:pic>
        <p:nvPicPr>
          <p:cNvPr id="1028" name="Picture 4"/>
          <p:cNvPicPr>
            <a:picLocks noGrp="1" noChangeAspect="1" noChangeArrowheads="1"/>
          </p:cNvPicPr>
          <p:nvPr>
            <p:ph type="body" sz="half" idx="4294967295"/>
          </p:nvPr>
        </p:nvPicPr>
        <p:blipFill>
          <a:blip r:embed="rId6" cstate="email">
            <a:extLst>
              <a:ext uri="{28A0092B-C50C-407E-A947-70E740481C1C}">
                <a14:useLocalDpi xmlns:a14="http://schemas.microsoft.com/office/drawing/2010/main"/>
              </a:ext>
            </a:extLst>
          </a:blip>
          <a:srcRect/>
          <a:stretch>
            <a:fillRect/>
          </a:stretch>
        </p:blipFill>
        <p:spPr>
          <a:xfrm>
            <a:off x="404797" y="2664675"/>
            <a:ext cx="2632075" cy="3594100"/>
          </a:xfrm>
          <a:ln>
            <a:solidFill>
              <a:schemeClr val="tx1"/>
            </a:solidFill>
          </a:ln>
          <a:effectLst>
            <a:outerShdw blurRad="50800" dist="38100" dir="2700000" algn="tl" rotWithShape="0">
              <a:prstClr val="black">
                <a:alpha val="40000"/>
              </a:prstClr>
            </a:outerShdw>
          </a:effectLst>
        </p:spPr>
      </p:pic>
      <p:pic>
        <p:nvPicPr>
          <p:cNvPr id="1029"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r="3740"/>
          <a:stretch>
            <a:fillRect/>
          </a:stretch>
        </p:blipFill>
        <p:spPr bwMode="auto">
          <a:xfrm>
            <a:off x="6179689" y="2157468"/>
            <a:ext cx="2633663" cy="382428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30" name="Picture 4"/>
          <p:cNvPicPr>
            <a:picLocks noChangeAspect="1" noChangeArrowheads="1"/>
          </p:cNvPicPr>
          <p:nvPr/>
        </p:nvPicPr>
        <p:blipFill>
          <a:blip r:embed="rId8" cstate="print"/>
          <a:srcRect/>
          <a:stretch>
            <a:fillRect/>
          </a:stretch>
        </p:blipFill>
        <p:spPr bwMode="auto">
          <a:xfrm>
            <a:off x="7333008" y="2664675"/>
            <a:ext cx="3544887" cy="280987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31" name="Picture 4"/>
          <p:cNvPicPr>
            <a:picLocks noChangeAspect="1" noChangeArrowheads="1"/>
          </p:cNvPicPr>
          <p:nvPr/>
        </p:nvPicPr>
        <p:blipFill>
          <a:blip r:embed="rId9" cstate="print"/>
          <a:srcRect/>
          <a:stretch>
            <a:fillRect/>
          </a:stretch>
        </p:blipFill>
        <p:spPr bwMode="auto">
          <a:xfrm>
            <a:off x="9105452" y="3124256"/>
            <a:ext cx="2451100" cy="3600450"/>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
        <p:nvSpPr>
          <p:cNvPr id="2" name="Slide Number Placeholder 1"/>
          <p:cNvSpPr>
            <a:spLocks noGrp="1"/>
          </p:cNvSpPr>
          <p:nvPr>
            <p:ph type="sldNum" sz="quarter" idx="12"/>
          </p:nvPr>
        </p:nvSpPr>
        <p:spPr/>
        <p:txBody>
          <a:bodyPr/>
          <a:lstStyle/>
          <a:p>
            <a:fld id="{A4CE05BE-1510-4BF9-B87A-E3BAF5EBDA19}" type="slidenum">
              <a:rPr lang="zh-TW" altLang="en-US" smtClean="0"/>
              <a:t>6</a:t>
            </a:fld>
            <a:endParaRPr lang="zh-TW" altLang="en-US"/>
          </a:p>
        </p:txBody>
      </p:sp>
    </p:spTree>
    <p:extLst>
      <p:ext uri="{BB962C8B-B14F-4D97-AF65-F5344CB8AC3E}">
        <p14:creationId xmlns:p14="http://schemas.microsoft.com/office/powerpoint/2010/main" val="2035328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Questions to ask related to certification</a:t>
            </a:r>
            <a:endParaRPr lang="en-GB" dirty="0">
              <a:solidFill>
                <a:srgbClr val="006600"/>
              </a:solidFill>
            </a:endParaRPr>
          </a:p>
        </p:txBody>
      </p:sp>
      <p:sp>
        <p:nvSpPr>
          <p:cNvPr id="3" name="Content Placeholder 2"/>
          <p:cNvSpPr>
            <a:spLocks noGrp="1"/>
          </p:cNvSpPr>
          <p:nvPr>
            <p:ph idx="1"/>
          </p:nvPr>
        </p:nvSpPr>
        <p:spPr/>
        <p:txBody>
          <a:bodyPr>
            <a:noAutofit/>
          </a:bodyPr>
          <a:lstStyle/>
          <a:p>
            <a:r>
              <a:rPr lang="en-GB" sz="2400" dirty="0"/>
              <a:t>Is the supplier a </a:t>
            </a:r>
            <a:r>
              <a:rPr lang="en-GB" sz="2400" dirty="0" err="1"/>
              <a:t>CoC</a:t>
            </a:r>
            <a:r>
              <a:rPr lang="en-GB" sz="2400" dirty="0"/>
              <a:t> certificate holder?</a:t>
            </a:r>
          </a:p>
          <a:p>
            <a:r>
              <a:rPr lang="en-GB" sz="2400" dirty="0"/>
              <a:t>Is the certificate valid?</a:t>
            </a:r>
          </a:p>
          <a:p>
            <a:r>
              <a:rPr lang="en-GB" sz="2400" dirty="0"/>
              <a:t>Is the product covered by the certificate scope?</a:t>
            </a:r>
          </a:p>
          <a:p>
            <a:r>
              <a:rPr lang="en-GB" sz="2400" dirty="0"/>
              <a:t>Does the delivery documentation match the product</a:t>
            </a:r>
            <a:r>
              <a:rPr lang="en-GB" sz="2400" dirty="0" smtClean="0"/>
              <a:t>?</a:t>
            </a:r>
          </a:p>
          <a:p>
            <a:pPr marL="0" indent="0">
              <a:buNone/>
            </a:pPr>
            <a:endParaRPr lang="en-GB" sz="2400" dirty="0"/>
          </a:p>
          <a:p>
            <a:r>
              <a:rPr lang="en-GB" sz="2400" dirty="0"/>
              <a:t>Usually need to see a combination of</a:t>
            </a:r>
          </a:p>
          <a:p>
            <a:pPr lvl="1"/>
            <a:r>
              <a:rPr lang="en-GB" dirty="0"/>
              <a:t>A copy of certificate/ check online database</a:t>
            </a:r>
          </a:p>
          <a:p>
            <a:pPr lvl="1"/>
            <a:r>
              <a:rPr lang="en-GB" dirty="0"/>
              <a:t>Invoice/ delivery note with valid </a:t>
            </a:r>
            <a:r>
              <a:rPr lang="en-GB" dirty="0" err="1"/>
              <a:t>CoC</a:t>
            </a:r>
            <a:r>
              <a:rPr lang="en-GB" dirty="0"/>
              <a:t> number and possibly itemized listing of certified products</a:t>
            </a:r>
          </a:p>
          <a:p>
            <a:r>
              <a:rPr lang="en-GB" sz="2400" dirty="0"/>
              <a:t>BUT first of all – you have to specify certified products in your purchase order</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7</a:t>
            </a:fld>
            <a:endParaRPr lang="zh-TW" altLang="en-US"/>
          </a:p>
        </p:txBody>
      </p:sp>
    </p:spTree>
    <p:extLst>
      <p:ext uri="{BB962C8B-B14F-4D97-AF65-F5344CB8AC3E}">
        <p14:creationId xmlns:p14="http://schemas.microsoft.com/office/powerpoint/2010/main" val="27839526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15" descr="PEFC_mock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06545" y="2752661"/>
            <a:ext cx="2693987" cy="4006850"/>
          </a:xfrm>
          <a:prstGeom prst="rect">
            <a:avLst/>
          </a:prstGeom>
          <a:noFill/>
          <a:ln w="9525">
            <a:solidFill>
              <a:schemeClr val="tx1"/>
            </a:solidFill>
            <a:miter lim="800000"/>
            <a:headEnd/>
            <a:tailEnd/>
          </a:ln>
        </p:spPr>
      </p:pic>
      <p:pic>
        <p:nvPicPr>
          <p:cNvPr id="8196" name="Picture 14" descr="PEFC_cert_page_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1273" y="2762186"/>
            <a:ext cx="2663825" cy="3987800"/>
          </a:xfrm>
          <a:prstGeom prst="rect">
            <a:avLst/>
          </a:prstGeom>
          <a:noFill/>
          <a:ln w="9525">
            <a:solidFill>
              <a:schemeClr val="tx1"/>
            </a:solidFill>
            <a:miter lim="800000"/>
            <a:headEnd/>
            <a:tailEnd/>
          </a:ln>
        </p:spPr>
      </p:pic>
      <p:sp>
        <p:nvSpPr>
          <p:cNvPr id="8197" name="Line 5"/>
          <p:cNvSpPr>
            <a:spLocks noChangeShapeType="1"/>
          </p:cNvSpPr>
          <p:nvPr/>
        </p:nvSpPr>
        <p:spPr bwMode="auto">
          <a:xfrm flipH="1" flipV="1">
            <a:off x="2487148" y="2463800"/>
            <a:ext cx="0" cy="1225028"/>
          </a:xfrm>
          <a:prstGeom prst="line">
            <a:avLst/>
          </a:prstGeom>
          <a:noFill/>
          <a:ln w="38100">
            <a:solidFill>
              <a:srgbClr val="000000"/>
            </a:solidFill>
            <a:round/>
            <a:headEnd/>
            <a:tailEnd type="triangle" w="med" len="med"/>
          </a:ln>
        </p:spPr>
        <p:txBody>
          <a:bodyPr/>
          <a:lstStyle/>
          <a:p>
            <a:endParaRPr lang="en-GB"/>
          </a:p>
        </p:txBody>
      </p:sp>
      <p:sp>
        <p:nvSpPr>
          <p:cNvPr id="8198" name="Line 8"/>
          <p:cNvSpPr>
            <a:spLocks noChangeShapeType="1"/>
          </p:cNvSpPr>
          <p:nvPr/>
        </p:nvSpPr>
        <p:spPr bwMode="auto">
          <a:xfrm>
            <a:off x="2161722" y="4795838"/>
            <a:ext cx="4321175" cy="1152525"/>
          </a:xfrm>
          <a:prstGeom prst="line">
            <a:avLst/>
          </a:prstGeom>
          <a:noFill/>
          <a:ln w="38100">
            <a:solidFill>
              <a:srgbClr val="000000"/>
            </a:solidFill>
            <a:round/>
            <a:headEnd/>
            <a:tailEnd type="triangle" w="med" len="med"/>
          </a:ln>
        </p:spPr>
        <p:txBody>
          <a:bodyPr/>
          <a:lstStyle/>
          <a:p>
            <a:endParaRPr lang="en-GB"/>
          </a:p>
        </p:txBody>
      </p:sp>
      <p:sp>
        <p:nvSpPr>
          <p:cNvPr id="8199" name="Text Box 9"/>
          <p:cNvSpPr txBox="1">
            <a:spLocks noChangeArrowheads="1"/>
          </p:cNvSpPr>
          <p:nvPr/>
        </p:nvSpPr>
        <p:spPr bwMode="auto">
          <a:xfrm>
            <a:off x="6373805" y="3076314"/>
            <a:ext cx="4855027" cy="1600438"/>
          </a:xfrm>
          <a:prstGeom prst="rect">
            <a:avLst/>
          </a:prstGeom>
          <a:noFill/>
          <a:ln w="9525">
            <a:noFill/>
            <a:miter lim="800000"/>
            <a:headEnd/>
            <a:tailEnd/>
          </a:ln>
        </p:spPr>
        <p:txBody>
          <a:bodyPr wrap="square">
            <a:spAutoFit/>
          </a:bodyPr>
          <a:lstStyle/>
          <a:p>
            <a:pPr>
              <a:spcBef>
                <a:spcPct val="50000"/>
              </a:spcBef>
            </a:pPr>
            <a:r>
              <a:rPr lang="en-GB" sz="2800" dirty="0">
                <a:solidFill>
                  <a:srgbClr val="006600"/>
                </a:solidFill>
              </a:rPr>
              <a:t>Is the certificate valid?</a:t>
            </a:r>
          </a:p>
          <a:p>
            <a:pPr>
              <a:spcBef>
                <a:spcPct val="50000"/>
              </a:spcBef>
            </a:pPr>
            <a:r>
              <a:rPr lang="en-GB" sz="2800" dirty="0">
                <a:solidFill>
                  <a:srgbClr val="006600"/>
                </a:solidFill>
              </a:rPr>
              <a:t>Is it issued to the company from which you are purchasing?</a:t>
            </a:r>
            <a:endParaRPr lang="en-US" sz="2800" dirty="0">
              <a:solidFill>
                <a:srgbClr val="006600"/>
              </a:solidFill>
            </a:endParaRPr>
          </a:p>
        </p:txBody>
      </p:sp>
      <p:pic>
        <p:nvPicPr>
          <p:cNvPr id="8200" name="Picture 18"/>
          <p:cNvPicPr>
            <a:picLocks noChangeAspect="1" noChangeArrowheads="1"/>
          </p:cNvPicPr>
          <p:nvPr/>
        </p:nvPicPr>
        <p:blipFill>
          <a:blip r:embed="rId5" cstate="print"/>
          <a:srcRect/>
          <a:stretch>
            <a:fillRect/>
          </a:stretch>
        </p:blipFill>
        <p:spPr bwMode="auto">
          <a:xfrm>
            <a:off x="6765834" y="5156200"/>
            <a:ext cx="2447925" cy="1339850"/>
          </a:xfrm>
          <a:prstGeom prst="rect">
            <a:avLst/>
          </a:prstGeom>
          <a:noFill/>
          <a:ln w="9525">
            <a:solidFill>
              <a:schemeClr val="tx1"/>
            </a:solidFill>
            <a:miter lim="800000"/>
            <a:headEnd/>
            <a:tailEnd/>
          </a:ln>
        </p:spPr>
      </p:pic>
      <p:sp>
        <p:nvSpPr>
          <p:cNvPr id="2" name="Slide Number Placeholder 1"/>
          <p:cNvSpPr>
            <a:spLocks noGrp="1"/>
          </p:cNvSpPr>
          <p:nvPr>
            <p:ph type="sldNum" sz="quarter" idx="12"/>
          </p:nvPr>
        </p:nvSpPr>
        <p:spPr/>
        <p:txBody>
          <a:bodyPr/>
          <a:lstStyle/>
          <a:p>
            <a:fld id="{A4CE05BE-1510-4BF9-B87A-E3BAF5EBDA19}" type="slidenum">
              <a:rPr lang="zh-TW" altLang="en-US" smtClean="0"/>
              <a:t>8</a:t>
            </a:fld>
            <a:endParaRPr lang="zh-TW" altLang="en-US"/>
          </a:p>
        </p:txBody>
      </p:sp>
      <p:sp>
        <p:nvSpPr>
          <p:cNvPr id="10" name="Rectangle 2"/>
          <p:cNvSpPr/>
          <p:nvPr/>
        </p:nvSpPr>
        <p:spPr>
          <a:xfrm>
            <a:off x="271149" y="1763486"/>
            <a:ext cx="11920851" cy="544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194" name="Picture 16"/>
          <p:cNvPicPr>
            <a:picLocks noChangeAspect="1" noChangeArrowheads="1"/>
          </p:cNvPicPr>
          <p:nvPr/>
        </p:nvPicPr>
        <p:blipFill>
          <a:blip r:embed="rId6" cstate="print"/>
          <a:srcRect t="33221"/>
          <a:stretch>
            <a:fillRect/>
          </a:stretch>
        </p:blipFill>
        <p:spPr bwMode="auto">
          <a:xfrm>
            <a:off x="538072" y="1689100"/>
            <a:ext cx="7451725" cy="7747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3349981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l="17506" t="14673" r="19182" b="21645"/>
          <a:stretch>
            <a:fillRect/>
          </a:stretch>
        </p:blipFill>
        <p:spPr bwMode="auto">
          <a:xfrm>
            <a:off x="551855" y="3140792"/>
            <a:ext cx="2019713" cy="2979951"/>
          </a:xfrm>
          <a:prstGeom prst="rect">
            <a:avLst/>
          </a:prstGeom>
          <a:noFill/>
          <a:ln w="9525">
            <a:noFill/>
            <a:miter lim="800000"/>
            <a:headEnd/>
            <a:tailEnd/>
          </a:ln>
        </p:spPr>
      </p:pic>
      <p:sp>
        <p:nvSpPr>
          <p:cNvPr id="14" name="Rectangle 2"/>
          <p:cNvSpPr/>
          <p:nvPr/>
        </p:nvSpPr>
        <p:spPr>
          <a:xfrm>
            <a:off x="271149" y="1763486"/>
            <a:ext cx="11920851" cy="544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219"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l="50734" t="23773" r="34991" b="69160"/>
          <a:stretch>
            <a:fillRect/>
          </a:stretch>
        </p:blipFill>
        <p:spPr bwMode="auto">
          <a:xfrm>
            <a:off x="1137038" y="1763486"/>
            <a:ext cx="1284531" cy="885312"/>
          </a:xfrm>
          <a:prstGeom prst="rect">
            <a:avLst/>
          </a:prstGeom>
          <a:noFill/>
          <a:ln w="9525">
            <a:solidFill>
              <a:schemeClr val="tx1"/>
            </a:solidFill>
            <a:miter lim="800000"/>
            <a:headEnd/>
            <a:tailEnd/>
          </a:ln>
        </p:spPr>
      </p:pic>
      <p:sp>
        <p:nvSpPr>
          <p:cNvPr id="9220" name="Line 4"/>
          <p:cNvSpPr>
            <a:spLocks noChangeShapeType="1"/>
          </p:cNvSpPr>
          <p:nvPr/>
        </p:nvSpPr>
        <p:spPr bwMode="auto">
          <a:xfrm flipH="1" flipV="1">
            <a:off x="1752599" y="2751433"/>
            <a:ext cx="26704" cy="698875"/>
          </a:xfrm>
          <a:prstGeom prst="line">
            <a:avLst/>
          </a:prstGeom>
          <a:noFill/>
          <a:ln w="76200">
            <a:solidFill>
              <a:srgbClr val="FF0000"/>
            </a:solidFill>
            <a:round/>
            <a:headEnd/>
            <a:tailEnd type="triangle" w="med" len="med"/>
          </a:ln>
        </p:spPr>
        <p:txBody>
          <a:bodyPr/>
          <a:lstStyle/>
          <a:p>
            <a:endParaRPr lang="en-GB"/>
          </a:p>
        </p:txBody>
      </p:sp>
      <p:sp>
        <p:nvSpPr>
          <p:cNvPr id="9221" name="Text Box 5"/>
          <p:cNvSpPr txBox="1">
            <a:spLocks noChangeArrowheads="1"/>
          </p:cNvSpPr>
          <p:nvPr/>
        </p:nvSpPr>
        <p:spPr bwMode="auto">
          <a:xfrm>
            <a:off x="828227" y="6183141"/>
            <a:ext cx="4495205" cy="523220"/>
          </a:xfrm>
          <a:prstGeom prst="rect">
            <a:avLst/>
          </a:prstGeom>
          <a:noFill/>
          <a:ln w="9525">
            <a:noFill/>
            <a:miter lim="800000"/>
            <a:headEnd/>
            <a:tailEnd/>
          </a:ln>
        </p:spPr>
        <p:txBody>
          <a:bodyPr wrap="none">
            <a:spAutoFit/>
          </a:bodyPr>
          <a:lstStyle/>
          <a:p>
            <a:r>
              <a:rPr lang="en-GB" sz="2800" dirty="0">
                <a:solidFill>
                  <a:srgbClr val="006600"/>
                </a:solidFill>
              </a:rPr>
              <a:t>Registration schedule = scope</a:t>
            </a:r>
            <a:endParaRPr lang="en-US" sz="2800" dirty="0">
              <a:solidFill>
                <a:srgbClr val="006600"/>
              </a:solidFill>
            </a:endParaRPr>
          </a:p>
        </p:txBody>
      </p:sp>
      <p:pic>
        <p:nvPicPr>
          <p:cNvPr id="9222"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l="15250" t="17030" r="19182" b="17975"/>
          <a:stretch>
            <a:fillRect/>
          </a:stretch>
        </p:blipFill>
        <p:spPr bwMode="auto">
          <a:xfrm>
            <a:off x="2653939" y="3140792"/>
            <a:ext cx="2176317" cy="3001234"/>
          </a:xfrm>
          <a:prstGeom prst="rect">
            <a:avLst/>
          </a:prstGeom>
          <a:noFill/>
          <a:ln w="9525">
            <a:noFill/>
            <a:miter lim="800000"/>
            <a:headEnd/>
            <a:tailEnd/>
          </a:ln>
        </p:spPr>
      </p:pic>
      <p:pic>
        <p:nvPicPr>
          <p:cNvPr id="9223" name="Picture 7"/>
          <p:cNvPicPr>
            <a:picLocks noChangeAspect="1" noChangeArrowheads="1"/>
          </p:cNvPicPr>
          <p:nvPr/>
        </p:nvPicPr>
        <p:blipFill>
          <a:blip r:embed="rId6" cstate="email">
            <a:extLst>
              <a:ext uri="{28A0092B-C50C-407E-A947-70E740481C1C}">
                <a14:useLocalDpi xmlns:a14="http://schemas.microsoft.com/office/drawing/2010/main"/>
              </a:ext>
            </a:extLst>
          </a:blip>
          <a:srcRect l="24191" t="49913" r="26799" b="34560"/>
          <a:stretch>
            <a:fillRect/>
          </a:stretch>
        </p:blipFill>
        <p:spPr bwMode="auto">
          <a:xfrm>
            <a:off x="5227260" y="1701183"/>
            <a:ext cx="4407742" cy="1943449"/>
          </a:xfrm>
          <a:prstGeom prst="rect">
            <a:avLst/>
          </a:prstGeom>
          <a:noFill/>
          <a:ln w="9525">
            <a:solidFill>
              <a:schemeClr val="tx1"/>
            </a:solidFill>
            <a:miter lim="800000"/>
            <a:headEnd/>
            <a:tailEnd/>
          </a:ln>
        </p:spPr>
      </p:pic>
      <p:sp>
        <p:nvSpPr>
          <p:cNvPr id="9225" name="Text Box 9"/>
          <p:cNvSpPr txBox="1">
            <a:spLocks noChangeArrowheads="1"/>
          </p:cNvSpPr>
          <p:nvPr/>
        </p:nvSpPr>
        <p:spPr bwMode="auto">
          <a:xfrm>
            <a:off x="6053225" y="4187883"/>
            <a:ext cx="4563975" cy="1384995"/>
          </a:xfrm>
          <a:prstGeom prst="rect">
            <a:avLst/>
          </a:prstGeom>
          <a:noFill/>
          <a:ln w="9525">
            <a:noFill/>
            <a:miter lim="800000"/>
            <a:headEnd/>
            <a:tailEnd/>
          </a:ln>
        </p:spPr>
        <p:txBody>
          <a:bodyPr wrap="square">
            <a:spAutoFit/>
          </a:bodyPr>
          <a:lstStyle/>
          <a:p>
            <a:pPr>
              <a:spcBef>
                <a:spcPct val="50000"/>
              </a:spcBef>
            </a:pPr>
            <a:r>
              <a:rPr lang="en-GB" sz="2800" dirty="0">
                <a:solidFill>
                  <a:srgbClr val="006600"/>
                </a:solidFill>
              </a:rPr>
              <a:t>Are the products you wish to purchase covered by the scope of the certificate?</a:t>
            </a:r>
            <a:endParaRPr lang="en-US" sz="2800" dirty="0">
              <a:solidFill>
                <a:srgbClr val="006600"/>
              </a:solidFill>
            </a:endParaRPr>
          </a:p>
        </p:txBody>
      </p:sp>
      <p:sp>
        <p:nvSpPr>
          <p:cNvPr id="9226" name="Text Box 10"/>
          <p:cNvSpPr txBox="1">
            <a:spLocks noChangeArrowheads="1"/>
          </p:cNvSpPr>
          <p:nvPr/>
        </p:nvSpPr>
        <p:spPr bwMode="auto">
          <a:xfrm>
            <a:off x="5932338" y="3080704"/>
            <a:ext cx="2996883" cy="400110"/>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t>Office </a:t>
            </a:r>
            <a:r>
              <a:rPr lang="en-US" sz="2000" dirty="0" err="1"/>
              <a:t>Desking</a:t>
            </a:r>
            <a:r>
              <a:rPr lang="en-US" sz="2000" dirty="0"/>
              <a:t> Products</a:t>
            </a:r>
            <a:endParaRPr lang="en-US" dirty="0"/>
          </a:p>
        </p:txBody>
      </p:sp>
      <p:sp>
        <p:nvSpPr>
          <p:cNvPr id="5" name="Oval 4"/>
          <p:cNvSpPr/>
          <p:nvPr/>
        </p:nvSpPr>
        <p:spPr bwMode="auto">
          <a:xfrm>
            <a:off x="1430827" y="3488193"/>
            <a:ext cx="720080" cy="720080"/>
          </a:xfrm>
          <a:prstGeom prst="ellipse">
            <a:avLst/>
          </a:prstGeom>
          <a:noFill/>
          <a:ln w="762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FF0000"/>
              </a:solidFill>
              <a:latin typeface="Arial" charset="0"/>
              <a:ea typeface="ヒラギノ角ゴ Pro W3" charset="-128"/>
            </a:endParaRPr>
          </a:p>
        </p:txBody>
      </p:sp>
      <p:sp>
        <p:nvSpPr>
          <p:cNvPr id="15" name="Oval 14"/>
          <p:cNvSpPr/>
          <p:nvPr/>
        </p:nvSpPr>
        <p:spPr bwMode="auto">
          <a:xfrm>
            <a:off x="2979657" y="4641409"/>
            <a:ext cx="1654648" cy="908831"/>
          </a:xfrm>
          <a:prstGeom prst="ellipse">
            <a:avLst/>
          </a:prstGeom>
          <a:noFill/>
          <a:ln w="762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FF0000"/>
              </a:solidFill>
              <a:latin typeface="Arial" charset="0"/>
              <a:ea typeface="ヒラギノ角ゴ Pro W3" charset="-128"/>
            </a:endParaRPr>
          </a:p>
        </p:txBody>
      </p:sp>
      <p:sp>
        <p:nvSpPr>
          <p:cNvPr id="9224" name="Line 8"/>
          <p:cNvSpPr>
            <a:spLocks noChangeShapeType="1"/>
          </p:cNvSpPr>
          <p:nvPr/>
        </p:nvSpPr>
        <p:spPr bwMode="auto">
          <a:xfrm flipV="1">
            <a:off x="4397803" y="3193730"/>
            <a:ext cx="757311" cy="1552162"/>
          </a:xfrm>
          <a:prstGeom prst="line">
            <a:avLst/>
          </a:prstGeom>
          <a:noFill/>
          <a:ln w="76200">
            <a:solidFill>
              <a:srgbClr val="FF0000"/>
            </a:solidFill>
            <a:round/>
            <a:headEnd/>
            <a:tailEnd type="triangle" w="med" len="med"/>
          </a:ln>
        </p:spPr>
        <p:txBody>
          <a:bodyPr/>
          <a:lstStyle/>
          <a:p>
            <a:endParaRPr lang="en-GB"/>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2493157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401CE588-823E-42A8-B314-CAABA10FA0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1C0B6B9-8D27-4599-A5C9-743F9825D9FD}">
  <ds:schemaRefs>
    <ds:schemaRef ds:uri="http://schemas.microsoft.com/office/infopath/2007/PartnerControls"/>
    <ds:schemaRef ds:uri="http://schemas.openxmlformats.org/package/2006/metadata/core-properties"/>
    <ds:schemaRef ds:uri="http://purl.org/dc/elements/1.1/"/>
    <ds:schemaRef ds:uri="http://schemas.microsoft.com/office/2006/documentManagement/types"/>
    <ds:schemaRef ds:uri="http://schemas.microsoft.com/office/2006/metadata/properties"/>
    <ds:schemaRef ds:uri="http://www.w3.org/XML/1998/namespace"/>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1273</Words>
  <Application>Microsoft Office PowerPoint</Application>
  <PresentationFormat>Benutzerdefiniert</PresentationFormat>
  <Paragraphs>173</Paragraphs>
  <Slides>27</Slides>
  <Notes>20</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27</vt:i4>
      </vt:variant>
    </vt:vector>
  </HeadingPairs>
  <TitlesOfParts>
    <vt:vector size="31" baseType="lpstr">
      <vt:lpstr>Office Theme</vt:lpstr>
      <vt:lpstr>1_Office Theme</vt:lpstr>
      <vt:lpstr>2_Office Theme</vt:lpstr>
      <vt:lpstr>Acrobat Document</vt:lpstr>
      <vt:lpstr>Important: legal notice PLEASE READ</vt:lpstr>
      <vt:lpstr>EU Timber Regulation Training of Trainers</vt:lpstr>
      <vt:lpstr>What evidence not to accept? </vt:lpstr>
      <vt:lpstr>Adequate evidence – proving legality and sustainability</vt:lpstr>
      <vt:lpstr>Forest certification</vt:lpstr>
      <vt:lpstr>Certificate examples</vt:lpstr>
      <vt:lpstr>Questions to ask related to certification</vt:lpstr>
      <vt:lpstr>PowerPoint-Präsentation</vt:lpstr>
      <vt:lpstr>PowerPoint-Präsentation</vt:lpstr>
      <vt:lpstr>Checking a certificate</vt:lpstr>
      <vt:lpstr>PowerPoint-Präsentation</vt:lpstr>
      <vt:lpstr>Confirm online (FSC®)</vt:lpstr>
      <vt:lpstr>Confirm online (PEFC)</vt:lpstr>
      <vt:lpstr>All ok now?</vt:lpstr>
      <vt:lpstr>PowerPoint-Präsentation</vt:lpstr>
      <vt:lpstr>Invoice/delivery note </vt:lpstr>
      <vt:lpstr>PowerPoint-Präsentation</vt:lpstr>
      <vt:lpstr>Other types of evidence</vt:lpstr>
      <vt:lpstr>Evidence of legality and sustainability at forest source</vt:lpstr>
      <vt:lpstr>Evidence of legality</vt:lpstr>
      <vt:lpstr>Evidence of sustainability – what you need to know</vt:lpstr>
      <vt:lpstr>Supply chain information - evidence of traceability (1/3)</vt:lpstr>
      <vt:lpstr>Supply chain information - evidence of traceability (2/3)</vt:lpstr>
      <vt:lpstr>Supply chain information - evidence of traceability (3/3)</vt:lpstr>
      <vt:lpstr>Verification of evidence</vt:lpstr>
      <vt:lpstr>Summary - evidence</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61</cp:revision>
  <dcterms:created xsi:type="dcterms:W3CDTF">2013-11-14T15:38:49Z</dcterms:created>
  <dcterms:modified xsi:type="dcterms:W3CDTF">2014-12-22T16:42:38Z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